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660"/>
  </p:normalViewPr>
  <p:slideViewPr>
    <p:cSldViewPr snapToGrid="0">
      <p:cViewPr varScale="1">
        <p:scale>
          <a:sx n="74" d="100"/>
          <a:sy n="74" d="100"/>
        </p:scale>
        <p:origin x="5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59061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73405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93285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2186758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0718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3270013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203052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63360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215657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62BAEAB-E48D-41B3-BA4A-34FE8AE13D26}" type="datetimeFigureOut">
              <a:rPr lang="es-CO" smtClean="0"/>
              <a:t>20/04/2020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91986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62BAEAB-E48D-41B3-BA4A-34FE8AE13D26}" type="datetimeFigureOut">
              <a:rPr lang="es-CO" smtClean="0"/>
              <a:t>20/04/2020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2484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62BAEAB-E48D-41B3-BA4A-34FE8AE13D26}" type="datetimeFigureOut">
              <a:rPr lang="es-CO" smtClean="0"/>
              <a:t>20/04/2020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60515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62BAEAB-E48D-41B3-BA4A-34FE8AE13D26}" type="datetimeFigureOut">
              <a:rPr lang="es-CO" smtClean="0"/>
              <a:t>20/04/2020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82245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BAEAB-E48D-41B3-BA4A-34FE8AE13D26}" type="datetimeFigureOut">
              <a:rPr lang="es-CO" smtClean="0"/>
              <a:t>20/04/2020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3837146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62BAEAB-E48D-41B3-BA4A-34FE8AE13D26}" type="datetimeFigureOut">
              <a:rPr lang="es-CO" smtClean="0"/>
              <a:t>20/04/2020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107307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62BAEAB-E48D-41B3-BA4A-34FE8AE13D26}" type="datetimeFigureOut">
              <a:rPr lang="es-CO" smtClean="0"/>
              <a:t>20/04/2020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D1C3250-A317-41FB-8BB7-04144966E694}" type="slidenum">
              <a:rPr lang="es-CO" smtClean="0"/>
              <a:t>‹Nº›</a:t>
            </a:fld>
            <a:endParaRPr lang="es-CO"/>
          </a:p>
        </p:txBody>
      </p:sp>
    </p:spTree>
    <p:extLst>
      <p:ext uri="{BB962C8B-B14F-4D97-AF65-F5344CB8AC3E}">
        <p14:creationId xmlns:p14="http://schemas.microsoft.com/office/powerpoint/2010/main" val="383695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2BAEAB-E48D-41B3-BA4A-34FE8AE13D26}" type="datetimeFigureOut">
              <a:rPr lang="es-CO" smtClean="0"/>
              <a:t>20/04/2020</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1C3250-A317-41FB-8BB7-04144966E694}" type="slidenum">
              <a:rPr lang="es-CO" smtClean="0"/>
              <a:t>‹Nº›</a:t>
            </a:fld>
            <a:endParaRPr lang="es-CO"/>
          </a:p>
        </p:txBody>
      </p:sp>
    </p:spTree>
    <p:extLst>
      <p:ext uri="{BB962C8B-B14F-4D97-AF65-F5344CB8AC3E}">
        <p14:creationId xmlns:p14="http://schemas.microsoft.com/office/powerpoint/2010/main" val="61597087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Excel: Concepto, Historia y Usos"/>
          <p:cNvSpPr>
            <a:spLocks noChangeAspect="1" noChangeArrowheads="1"/>
          </p:cNvSpPr>
          <p:nvPr/>
        </p:nvSpPr>
        <p:spPr bwMode="auto">
          <a:xfrm>
            <a:off x="155575" y="-144463"/>
            <a:ext cx="389284" cy="3892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9588" y="-12879"/>
            <a:ext cx="5688169" cy="1544137"/>
          </a:xfrm>
          <a:prstGeom prst="rect">
            <a:avLst/>
          </a:prstGeom>
        </p:spPr>
      </p:pic>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063682"/>
            <a:ext cx="3438659" cy="1630634"/>
          </a:xfrm>
          <a:prstGeom prst="rect">
            <a:avLst/>
          </a:prstGeom>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66042" y="3057499"/>
            <a:ext cx="5071055" cy="3187520"/>
          </a:xfrm>
          <a:prstGeom prst="rect">
            <a:avLst/>
          </a:prstGeom>
        </p:spPr>
      </p:pic>
      <p:sp>
        <p:nvSpPr>
          <p:cNvPr id="7" name="Rectángulo 6"/>
          <p:cNvSpPr/>
          <p:nvPr/>
        </p:nvSpPr>
        <p:spPr>
          <a:xfrm>
            <a:off x="1" y="1177865"/>
            <a:ext cx="12192000" cy="1569660"/>
          </a:xfrm>
          <a:prstGeom prst="rect">
            <a:avLst/>
          </a:prstGeom>
          <a:noFill/>
        </p:spPr>
        <p:txBody>
          <a:bodyPr wrap="square" lIns="91440" tIns="45720" rIns="91440" bIns="45720">
            <a:spAutoFit/>
          </a:bodyPr>
          <a:lstStyle/>
          <a:p>
            <a:pPr algn="ctr"/>
            <a:r>
              <a:rPr lang="es-ES" sz="9600" b="1" dirty="0" smtClean="0">
                <a:ln w="9525">
                  <a:solidFill>
                    <a:schemeClr val="bg1"/>
                  </a:solidFill>
                  <a:prstDash val="solid"/>
                </a:ln>
                <a:effectLst>
                  <a:outerShdw blurRad="12700" dist="38100" dir="2700000" algn="tl" rotWithShape="0">
                    <a:schemeClr val="bg1">
                      <a:lumMod val="50000"/>
                    </a:schemeClr>
                  </a:outerShdw>
                </a:effectLst>
              </a:rPr>
              <a:t>¿Qué es </a:t>
            </a:r>
            <a:r>
              <a:rPr lang="es-ES" sz="9600" b="1" dirty="0">
                <a:ln w="9525">
                  <a:solidFill>
                    <a:schemeClr val="bg1"/>
                  </a:solidFill>
                  <a:prstDash val="solid"/>
                </a:ln>
                <a:effectLst>
                  <a:outerShdw blurRad="12700" dist="38100" dir="2700000" algn="tl" rotWithShape="0">
                    <a:schemeClr val="bg1">
                      <a:lumMod val="50000"/>
                    </a:schemeClr>
                  </a:outerShdw>
                </a:effectLst>
              </a:rPr>
              <a:t>E</a:t>
            </a:r>
            <a:r>
              <a:rPr lang="es-ES" sz="9600" b="1" dirty="0" smtClean="0">
                <a:ln w="9525">
                  <a:solidFill>
                    <a:schemeClr val="bg1"/>
                  </a:solidFill>
                  <a:prstDash val="solid"/>
                </a:ln>
                <a:effectLst>
                  <a:outerShdw blurRad="12700" dist="38100" dir="2700000" algn="tl" rotWithShape="0">
                    <a:schemeClr val="bg1">
                      <a:lumMod val="50000"/>
                    </a:schemeClr>
                  </a:outerShdw>
                </a:effectLst>
              </a:rPr>
              <a:t>xcel?</a:t>
            </a:r>
            <a:endParaRPr lang="es-ES" sz="9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86175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645497" y="1081826"/>
            <a:ext cx="4997004" cy="3077766"/>
          </a:xfrm>
          <a:prstGeom prst="rect">
            <a:avLst/>
          </a:prstGeom>
          <a:noFill/>
        </p:spPr>
        <p:txBody>
          <a:bodyPr wrap="square" rtlCol="0">
            <a:spAutoFit/>
          </a:bodyPr>
          <a:lstStyle/>
          <a:p>
            <a:pPr algn="just"/>
            <a:r>
              <a:rPr lang="es-CO" sz="2000" dirty="0" smtClean="0">
                <a:latin typeface="Arial" panose="020B0604020202020204" pitchFamily="34" charset="0"/>
                <a:cs typeface="Arial" panose="020B0604020202020204" pitchFamily="34" charset="0"/>
              </a:rPr>
              <a:t>Excel es un software que permite crear tablas, calcular y analizar datos. Este programa es también denominado software de hoja de calculo, el cual permite crear tablas que calculan automáticamente los totales en valores numéricos.</a:t>
            </a:r>
          </a:p>
          <a:p>
            <a:endParaRPr lang="es-CO" dirty="0"/>
          </a:p>
          <a:p>
            <a:endParaRPr lang="es-CO" dirty="0" smtClean="0"/>
          </a:p>
          <a:p>
            <a:endParaRPr lang="es-CO" dirty="0"/>
          </a:p>
        </p:txBody>
      </p:sp>
      <p:pic>
        <p:nvPicPr>
          <p:cNvPr id="2055" name="Picture 7" descr="Que es Excel? - rudocarl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716" y="517399"/>
            <a:ext cx="5420972" cy="3680599"/>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p:nvPr/>
        </p:nvSpPr>
        <p:spPr>
          <a:xfrm>
            <a:off x="3606083" y="5000933"/>
            <a:ext cx="3193961" cy="707886"/>
          </a:xfrm>
          <a:prstGeom prst="rect">
            <a:avLst/>
          </a:prstGeom>
          <a:noFill/>
        </p:spPr>
        <p:txBody>
          <a:bodyPr wrap="square" rtlCol="0">
            <a:spAutoFit/>
          </a:bodyPr>
          <a:lstStyle/>
          <a:p>
            <a:r>
              <a:rPr lang="es-CO" sz="2000" dirty="0">
                <a:latin typeface="Arial" panose="020B0604020202020204" pitchFamily="34" charset="0"/>
                <a:cs typeface="Arial" panose="020B0604020202020204" pitchFamily="34" charset="0"/>
              </a:rPr>
              <a:t>Y se identifica con el siguiente icono:</a:t>
            </a:r>
          </a:p>
        </p:txBody>
      </p:sp>
      <p:pic>
        <p:nvPicPr>
          <p:cNvPr id="2057" name="Picture 9" descr="INFORMÁTICOS APRENDAMOS: QUE ES EXCEL Y SUS PAR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621" y="4627445"/>
            <a:ext cx="1698983" cy="1698983"/>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Tree>
    <p:extLst>
      <p:ext uri="{BB962C8B-B14F-4D97-AF65-F5344CB8AC3E}">
        <p14:creationId xmlns:p14="http://schemas.microsoft.com/office/powerpoint/2010/main" val="18573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wipe(down)">
                                      <p:cBhvr>
                                        <p:cTn id="7" dur="580">
                                          <p:stCondLst>
                                            <p:cond delay="0"/>
                                          </p:stCondLst>
                                        </p:cTn>
                                        <p:tgtEl>
                                          <p:spTgt spid="2055"/>
                                        </p:tgtEl>
                                      </p:cBhvr>
                                    </p:animEffect>
                                    <p:anim calcmode="lin" valueType="num">
                                      <p:cBhvr>
                                        <p:cTn id="8" dur="1822" tmFilter="0,0; 0.14,0.36; 0.43,0.73; 0.71,0.91; 1.0,1.0">
                                          <p:stCondLst>
                                            <p:cond delay="0"/>
                                          </p:stCondLst>
                                        </p:cTn>
                                        <p:tgtEl>
                                          <p:spTgt spid="205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5"/>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5"/>
                                        </p:tgtEl>
                                      </p:cBhvr>
                                      <p:to x="100000" y="60000"/>
                                    </p:animScale>
                                    <p:animScale>
                                      <p:cBhvr>
                                        <p:cTn id="14" dur="166" decel="50000">
                                          <p:stCondLst>
                                            <p:cond delay="676"/>
                                          </p:stCondLst>
                                        </p:cTn>
                                        <p:tgtEl>
                                          <p:spTgt spid="2055"/>
                                        </p:tgtEl>
                                      </p:cBhvr>
                                      <p:to x="100000" y="100000"/>
                                    </p:animScale>
                                    <p:animScale>
                                      <p:cBhvr>
                                        <p:cTn id="15" dur="26">
                                          <p:stCondLst>
                                            <p:cond delay="1312"/>
                                          </p:stCondLst>
                                        </p:cTn>
                                        <p:tgtEl>
                                          <p:spTgt spid="2055"/>
                                        </p:tgtEl>
                                      </p:cBhvr>
                                      <p:to x="100000" y="80000"/>
                                    </p:animScale>
                                    <p:animScale>
                                      <p:cBhvr>
                                        <p:cTn id="16" dur="166" decel="50000">
                                          <p:stCondLst>
                                            <p:cond delay="1338"/>
                                          </p:stCondLst>
                                        </p:cTn>
                                        <p:tgtEl>
                                          <p:spTgt spid="2055"/>
                                        </p:tgtEl>
                                      </p:cBhvr>
                                      <p:to x="100000" y="100000"/>
                                    </p:animScale>
                                    <p:animScale>
                                      <p:cBhvr>
                                        <p:cTn id="17" dur="26">
                                          <p:stCondLst>
                                            <p:cond delay="1642"/>
                                          </p:stCondLst>
                                        </p:cTn>
                                        <p:tgtEl>
                                          <p:spTgt spid="2055"/>
                                        </p:tgtEl>
                                      </p:cBhvr>
                                      <p:to x="100000" y="90000"/>
                                    </p:animScale>
                                    <p:animScale>
                                      <p:cBhvr>
                                        <p:cTn id="18" dur="166" decel="50000">
                                          <p:stCondLst>
                                            <p:cond delay="1668"/>
                                          </p:stCondLst>
                                        </p:cTn>
                                        <p:tgtEl>
                                          <p:spTgt spid="2055"/>
                                        </p:tgtEl>
                                      </p:cBhvr>
                                      <p:to x="100000" y="100000"/>
                                    </p:animScale>
                                    <p:animScale>
                                      <p:cBhvr>
                                        <p:cTn id="19" dur="26">
                                          <p:stCondLst>
                                            <p:cond delay="1808"/>
                                          </p:stCondLst>
                                        </p:cTn>
                                        <p:tgtEl>
                                          <p:spTgt spid="2055"/>
                                        </p:tgtEl>
                                      </p:cBhvr>
                                      <p:to x="100000" y="95000"/>
                                    </p:animScale>
                                    <p:animScale>
                                      <p:cBhvr>
                                        <p:cTn id="20" dur="166" decel="50000">
                                          <p:stCondLst>
                                            <p:cond delay="1834"/>
                                          </p:stCondLst>
                                        </p:cTn>
                                        <p:tgtEl>
                                          <p:spTgt spid="205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057"/>
                                        </p:tgtEl>
                                        <p:attrNameLst>
                                          <p:attrName>style.visibility</p:attrName>
                                        </p:attrNameLst>
                                      </p:cBhvr>
                                      <p:to>
                                        <p:strVal val="visible"/>
                                      </p:to>
                                    </p:set>
                                    <p:animEffect transition="in" filter="wipe(down)">
                                      <p:cBhvr>
                                        <p:cTn id="25" dur="580">
                                          <p:stCondLst>
                                            <p:cond delay="0"/>
                                          </p:stCondLst>
                                        </p:cTn>
                                        <p:tgtEl>
                                          <p:spTgt spid="2057"/>
                                        </p:tgtEl>
                                      </p:cBhvr>
                                    </p:animEffect>
                                    <p:anim calcmode="lin" valueType="num">
                                      <p:cBhvr>
                                        <p:cTn id="26" dur="1822" tmFilter="0,0; 0.14,0.36; 0.43,0.73; 0.71,0.91; 1.0,1.0">
                                          <p:stCondLst>
                                            <p:cond delay="0"/>
                                          </p:stCondLst>
                                        </p:cTn>
                                        <p:tgtEl>
                                          <p:spTgt spid="205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05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05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05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057"/>
                                        </p:tgtEl>
                                        <p:attrNameLst>
                                          <p:attrName>ppt_y</p:attrName>
                                        </p:attrNameLst>
                                      </p:cBhvr>
                                      <p:tavLst>
                                        <p:tav tm="0" fmla="#ppt_y-sin(pi*$)/81">
                                          <p:val>
                                            <p:fltVal val="0"/>
                                          </p:val>
                                        </p:tav>
                                        <p:tav tm="100000">
                                          <p:val>
                                            <p:fltVal val="1"/>
                                          </p:val>
                                        </p:tav>
                                      </p:tavLst>
                                    </p:anim>
                                    <p:animScale>
                                      <p:cBhvr>
                                        <p:cTn id="31" dur="26">
                                          <p:stCondLst>
                                            <p:cond delay="650"/>
                                          </p:stCondLst>
                                        </p:cTn>
                                        <p:tgtEl>
                                          <p:spTgt spid="2057"/>
                                        </p:tgtEl>
                                      </p:cBhvr>
                                      <p:to x="100000" y="60000"/>
                                    </p:animScale>
                                    <p:animScale>
                                      <p:cBhvr>
                                        <p:cTn id="32" dur="166" decel="50000">
                                          <p:stCondLst>
                                            <p:cond delay="676"/>
                                          </p:stCondLst>
                                        </p:cTn>
                                        <p:tgtEl>
                                          <p:spTgt spid="2057"/>
                                        </p:tgtEl>
                                      </p:cBhvr>
                                      <p:to x="100000" y="100000"/>
                                    </p:animScale>
                                    <p:animScale>
                                      <p:cBhvr>
                                        <p:cTn id="33" dur="26">
                                          <p:stCondLst>
                                            <p:cond delay="1312"/>
                                          </p:stCondLst>
                                        </p:cTn>
                                        <p:tgtEl>
                                          <p:spTgt spid="2057"/>
                                        </p:tgtEl>
                                      </p:cBhvr>
                                      <p:to x="100000" y="80000"/>
                                    </p:animScale>
                                    <p:animScale>
                                      <p:cBhvr>
                                        <p:cTn id="34" dur="166" decel="50000">
                                          <p:stCondLst>
                                            <p:cond delay="1338"/>
                                          </p:stCondLst>
                                        </p:cTn>
                                        <p:tgtEl>
                                          <p:spTgt spid="2057"/>
                                        </p:tgtEl>
                                      </p:cBhvr>
                                      <p:to x="100000" y="100000"/>
                                    </p:animScale>
                                    <p:animScale>
                                      <p:cBhvr>
                                        <p:cTn id="35" dur="26">
                                          <p:stCondLst>
                                            <p:cond delay="1642"/>
                                          </p:stCondLst>
                                        </p:cTn>
                                        <p:tgtEl>
                                          <p:spTgt spid="2057"/>
                                        </p:tgtEl>
                                      </p:cBhvr>
                                      <p:to x="100000" y="90000"/>
                                    </p:animScale>
                                    <p:animScale>
                                      <p:cBhvr>
                                        <p:cTn id="36" dur="166" decel="50000">
                                          <p:stCondLst>
                                            <p:cond delay="1668"/>
                                          </p:stCondLst>
                                        </p:cTn>
                                        <p:tgtEl>
                                          <p:spTgt spid="2057"/>
                                        </p:tgtEl>
                                      </p:cBhvr>
                                      <p:to x="100000" y="100000"/>
                                    </p:animScale>
                                    <p:animScale>
                                      <p:cBhvr>
                                        <p:cTn id="37" dur="26">
                                          <p:stCondLst>
                                            <p:cond delay="1808"/>
                                          </p:stCondLst>
                                        </p:cTn>
                                        <p:tgtEl>
                                          <p:spTgt spid="2057"/>
                                        </p:tgtEl>
                                      </p:cBhvr>
                                      <p:to x="100000" y="95000"/>
                                    </p:animScale>
                                    <p:animScale>
                                      <p:cBhvr>
                                        <p:cTn id="38" dur="166" decel="50000">
                                          <p:stCondLst>
                                            <p:cond delay="1834"/>
                                          </p:stCondLst>
                                        </p:cTn>
                                        <p:tgtEl>
                                          <p:spTgt spid="2057"/>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2000"/>
                                        <p:tgtEl>
                                          <p:spTgt spid="5"/>
                                        </p:tgtEl>
                                      </p:cBhvr>
                                    </p:animEffect>
                                    <p:anim calcmode="lin" valueType="num">
                                      <p:cBhvr>
                                        <p:cTn id="44" dur="2000" fill="hold"/>
                                        <p:tgtEl>
                                          <p:spTgt spid="5"/>
                                        </p:tgtEl>
                                        <p:attrNameLst>
                                          <p:attrName>ppt_w</p:attrName>
                                        </p:attrNameLst>
                                      </p:cBhvr>
                                      <p:tavLst>
                                        <p:tav tm="0" fmla="#ppt_w*sin(2.5*pi*$)">
                                          <p:val>
                                            <p:fltVal val="0"/>
                                          </p:val>
                                        </p:tav>
                                        <p:tav tm="100000">
                                          <p:val>
                                            <p:fltVal val="1"/>
                                          </p:val>
                                        </p:tav>
                                      </p:tavLst>
                                    </p:anim>
                                    <p:anim calcmode="lin" valueType="num">
                                      <p:cBhvr>
                                        <p:cTn id="45"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2000"/>
                                        <p:tgtEl>
                                          <p:spTgt spid="9"/>
                                        </p:tgtEl>
                                      </p:cBhvr>
                                    </p:animEffect>
                                    <p:anim calcmode="lin" valueType="num">
                                      <p:cBhvr>
                                        <p:cTn id="51" dur="2000" fill="hold"/>
                                        <p:tgtEl>
                                          <p:spTgt spid="9"/>
                                        </p:tgtEl>
                                        <p:attrNameLst>
                                          <p:attrName>ppt_w</p:attrName>
                                        </p:attrNameLst>
                                      </p:cBhvr>
                                      <p:tavLst>
                                        <p:tav tm="0" fmla="#ppt_w*sin(2.5*pi*$)">
                                          <p:val>
                                            <p:fltVal val="0"/>
                                          </p:val>
                                        </p:tav>
                                        <p:tav tm="100000">
                                          <p:val>
                                            <p:fltVal val="1"/>
                                          </p:val>
                                        </p:tav>
                                      </p:tavLst>
                                    </p:anim>
                                    <p:anim calcmode="lin" valueType="num">
                                      <p:cBhvr>
                                        <p:cTn id="52"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rot="10800000" flipH="1" flipV="1">
            <a:off x="674128" y="1883074"/>
            <a:ext cx="6061523" cy="2862322"/>
          </a:xfrm>
          <a:prstGeom prst="rect">
            <a:avLst/>
          </a:prstGeom>
          <a:noFill/>
        </p:spPr>
        <p:txBody>
          <a:bodyPr wrap="square" rtlCol="0">
            <a:spAutoFit/>
          </a:bodyPr>
          <a:lstStyle/>
          <a:p>
            <a:pPr algn="just"/>
            <a:r>
              <a:rPr lang="es-CO" sz="2000" dirty="0" smtClean="0">
                <a:latin typeface="Arial" panose="020B0604020202020204" pitchFamily="34" charset="0"/>
                <a:cs typeface="Arial" panose="020B0604020202020204" pitchFamily="34" charset="0"/>
              </a:rPr>
              <a:t>Uno de los puntos fuertes de Excel es que da a sus usuarios la posibilidad de personalizar sus hojas de calculo mediante la programación de funciones propias, que realicen tareas específicas ajustadas a las necesidades de cada uno y que no hayan sido incluidas en el paquete original. A grandes rasgos las opciones son dos: crear formulas en la misma celda de  la planilla en cuestión o bien utilizar un modo de desarrollo virtual Basic.</a:t>
            </a:r>
            <a:endParaRPr lang="es-CO" sz="2000" dirty="0">
              <a:latin typeface="Arial" panose="020B0604020202020204" pitchFamily="34" charset="0"/>
              <a:cs typeface="Arial" panose="020B0604020202020204" pitchFamily="34" charset="0"/>
            </a:endParaRPr>
          </a:p>
        </p:txBody>
      </p:sp>
      <p:pic>
        <p:nvPicPr>
          <p:cNvPr id="3074" name="Picture 2" descr="Qué es y para qué sirve Excel? – Programación en Access y Exc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6154" y="1506033"/>
            <a:ext cx="4815670" cy="460568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Tree>
    <p:extLst>
      <p:ext uri="{BB962C8B-B14F-4D97-AF65-F5344CB8AC3E}">
        <p14:creationId xmlns:p14="http://schemas.microsoft.com/office/powerpoint/2010/main" val="100021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80">
                                          <p:stCondLst>
                                            <p:cond delay="0"/>
                                          </p:stCondLst>
                                        </p:cTn>
                                        <p:tgtEl>
                                          <p:spTgt spid="3074"/>
                                        </p:tgtEl>
                                      </p:cBhvr>
                                    </p:animEffect>
                                    <p:anim calcmode="lin" valueType="num">
                                      <p:cBhvr>
                                        <p:cTn id="8"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74"/>
                                        </p:tgtEl>
                                      </p:cBhvr>
                                      <p:to x="100000" y="60000"/>
                                    </p:animScale>
                                    <p:animScale>
                                      <p:cBhvr>
                                        <p:cTn id="14" dur="166" decel="50000">
                                          <p:stCondLst>
                                            <p:cond delay="676"/>
                                          </p:stCondLst>
                                        </p:cTn>
                                        <p:tgtEl>
                                          <p:spTgt spid="3074"/>
                                        </p:tgtEl>
                                      </p:cBhvr>
                                      <p:to x="100000" y="100000"/>
                                    </p:animScale>
                                    <p:animScale>
                                      <p:cBhvr>
                                        <p:cTn id="15" dur="26">
                                          <p:stCondLst>
                                            <p:cond delay="1312"/>
                                          </p:stCondLst>
                                        </p:cTn>
                                        <p:tgtEl>
                                          <p:spTgt spid="3074"/>
                                        </p:tgtEl>
                                      </p:cBhvr>
                                      <p:to x="100000" y="80000"/>
                                    </p:animScale>
                                    <p:animScale>
                                      <p:cBhvr>
                                        <p:cTn id="16" dur="166" decel="50000">
                                          <p:stCondLst>
                                            <p:cond delay="1338"/>
                                          </p:stCondLst>
                                        </p:cTn>
                                        <p:tgtEl>
                                          <p:spTgt spid="3074"/>
                                        </p:tgtEl>
                                      </p:cBhvr>
                                      <p:to x="100000" y="100000"/>
                                    </p:animScale>
                                    <p:animScale>
                                      <p:cBhvr>
                                        <p:cTn id="17" dur="26">
                                          <p:stCondLst>
                                            <p:cond delay="1642"/>
                                          </p:stCondLst>
                                        </p:cTn>
                                        <p:tgtEl>
                                          <p:spTgt spid="3074"/>
                                        </p:tgtEl>
                                      </p:cBhvr>
                                      <p:to x="100000" y="90000"/>
                                    </p:animScale>
                                    <p:animScale>
                                      <p:cBhvr>
                                        <p:cTn id="18" dur="166" decel="50000">
                                          <p:stCondLst>
                                            <p:cond delay="1668"/>
                                          </p:stCondLst>
                                        </p:cTn>
                                        <p:tgtEl>
                                          <p:spTgt spid="3074"/>
                                        </p:tgtEl>
                                      </p:cBhvr>
                                      <p:to x="100000" y="100000"/>
                                    </p:animScale>
                                    <p:animScale>
                                      <p:cBhvr>
                                        <p:cTn id="19" dur="26">
                                          <p:stCondLst>
                                            <p:cond delay="1808"/>
                                          </p:stCondLst>
                                        </p:cTn>
                                        <p:tgtEl>
                                          <p:spTgt spid="3074"/>
                                        </p:tgtEl>
                                      </p:cBhvr>
                                      <p:to x="100000" y="95000"/>
                                    </p:animScale>
                                    <p:animScale>
                                      <p:cBhvr>
                                        <p:cTn id="20" dur="166" decel="50000">
                                          <p:stCondLst>
                                            <p:cond delay="1834"/>
                                          </p:stCondLst>
                                        </p:cTn>
                                        <p:tgtEl>
                                          <p:spTgt spid="307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ppt_w</p:attrName>
                                        </p:attrNameLst>
                                      </p:cBhvr>
                                      <p:tavLst>
                                        <p:tav tm="0" fmla="#ppt_w*sin(2.5*pi*$)">
                                          <p:val>
                                            <p:fltVal val="0"/>
                                          </p:val>
                                        </p:tav>
                                        <p:tav tm="100000">
                                          <p:val>
                                            <p:fltVal val="1"/>
                                          </p:val>
                                        </p:tav>
                                      </p:tavLst>
                                    </p:anim>
                                    <p:anim calcmode="lin" valueType="num">
                                      <p:cBhvr>
                                        <p:cTn id="27"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133983"/>
            <a:ext cx="12192000" cy="1200329"/>
          </a:xfrm>
          <a:prstGeom prst="rect">
            <a:avLst/>
          </a:prstGeom>
          <a:noFill/>
        </p:spPr>
        <p:txBody>
          <a:bodyPr wrap="square" lIns="91440" tIns="45720" rIns="91440" bIns="45720">
            <a:spAutoFit/>
          </a:bodyPr>
          <a:lstStyle/>
          <a:p>
            <a:pPr algn="ctr"/>
            <a:r>
              <a:rPr lang="es-ES" sz="72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USOS:</a:t>
            </a:r>
          </a:p>
        </p:txBody>
      </p:sp>
      <p:sp>
        <p:nvSpPr>
          <p:cNvPr id="5" name="CuadroTexto 4"/>
          <p:cNvSpPr txBox="1"/>
          <p:nvPr/>
        </p:nvSpPr>
        <p:spPr>
          <a:xfrm>
            <a:off x="6800045" y="1225690"/>
            <a:ext cx="5100033" cy="4093428"/>
          </a:xfrm>
          <a:prstGeom prst="rect">
            <a:avLst/>
          </a:prstGeom>
          <a:noFill/>
        </p:spPr>
        <p:txBody>
          <a:bodyPr wrap="square" rtlCol="0">
            <a:spAutoFit/>
          </a:bodyPr>
          <a:lstStyle/>
          <a:p>
            <a:pPr algn="just"/>
            <a:r>
              <a:rPr lang="es-CO" sz="2000" dirty="0" smtClean="0">
                <a:latin typeface="Arial" panose="020B0604020202020204" pitchFamily="34" charset="0"/>
                <a:cs typeface="Arial" panose="020B0604020202020204" pitchFamily="34" charset="0"/>
              </a:rPr>
              <a:t>Excel permite a los usuarios hacer seguimiento de los resultados desde una hoja de calculo. Para utilizar una chequera, por ejemplo un usuario podía crear una columna de la hoja de calculo para hacer seguimiento de las descripciones de las compras y la otra para el seguimiento de los precios. La columna de los precios puede ser configurada para almacenar todas las diferentes entradas de datos en conjunto, poporcionando al usuario un recuento añadido de forma rápida y constante.</a:t>
            </a:r>
            <a:endParaRPr lang="es-CO" sz="2000" dirty="0">
              <a:latin typeface="Arial" panose="020B0604020202020204" pitchFamily="34" charset="0"/>
              <a:cs typeface="Arial" panose="020B0604020202020204" pitchFamily="34" charset="0"/>
            </a:endParaRPr>
          </a:p>
        </p:txBody>
      </p:sp>
      <p:pic>
        <p:nvPicPr>
          <p:cNvPr id="4098" name="Picture 2" descr="Calcular el IVA en Excel • Excel To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873" y="1466336"/>
            <a:ext cx="5686425" cy="406717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998248"/>
            <a:ext cx="3167086" cy="859752"/>
          </a:xfrm>
          <a:prstGeom prst="rect">
            <a:avLst/>
          </a:prstGeom>
        </p:spPr>
      </p:pic>
    </p:spTree>
    <p:extLst>
      <p:ext uri="{BB962C8B-B14F-4D97-AF65-F5344CB8AC3E}">
        <p14:creationId xmlns:p14="http://schemas.microsoft.com/office/powerpoint/2010/main" val="95102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wipe(down)">
                                      <p:cBhvr>
                                        <p:cTn id="11" dur="580">
                                          <p:stCondLst>
                                            <p:cond delay="0"/>
                                          </p:stCondLst>
                                        </p:cTn>
                                        <p:tgtEl>
                                          <p:spTgt spid="4098"/>
                                        </p:tgtEl>
                                      </p:cBhvr>
                                    </p:animEffect>
                                    <p:anim calcmode="lin" valueType="num">
                                      <p:cBhvr>
                                        <p:cTn id="12"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17" dur="26">
                                          <p:stCondLst>
                                            <p:cond delay="650"/>
                                          </p:stCondLst>
                                        </p:cTn>
                                        <p:tgtEl>
                                          <p:spTgt spid="4098"/>
                                        </p:tgtEl>
                                      </p:cBhvr>
                                      <p:to x="100000" y="60000"/>
                                    </p:animScale>
                                    <p:animScale>
                                      <p:cBhvr>
                                        <p:cTn id="18" dur="166" decel="50000">
                                          <p:stCondLst>
                                            <p:cond delay="676"/>
                                          </p:stCondLst>
                                        </p:cTn>
                                        <p:tgtEl>
                                          <p:spTgt spid="4098"/>
                                        </p:tgtEl>
                                      </p:cBhvr>
                                      <p:to x="100000" y="100000"/>
                                    </p:animScale>
                                    <p:animScale>
                                      <p:cBhvr>
                                        <p:cTn id="19" dur="26">
                                          <p:stCondLst>
                                            <p:cond delay="1312"/>
                                          </p:stCondLst>
                                        </p:cTn>
                                        <p:tgtEl>
                                          <p:spTgt spid="4098"/>
                                        </p:tgtEl>
                                      </p:cBhvr>
                                      <p:to x="100000" y="80000"/>
                                    </p:animScale>
                                    <p:animScale>
                                      <p:cBhvr>
                                        <p:cTn id="20" dur="166" decel="50000">
                                          <p:stCondLst>
                                            <p:cond delay="1338"/>
                                          </p:stCondLst>
                                        </p:cTn>
                                        <p:tgtEl>
                                          <p:spTgt spid="4098"/>
                                        </p:tgtEl>
                                      </p:cBhvr>
                                      <p:to x="100000" y="100000"/>
                                    </p:animScale>
                                    <p:animScale>
                                      <p:cBhvr>
                                        <p:cTn id="21" dur="26">
                                          <p:stCondLst>
                                            <p:cond delay="1642"/>
                                          </p:stCondLst>
                                        </p:cTn>
                                        <p:tgtEl>
                                          <p:spTgt spid="4098"/>
                                        </p:tgtEl>
                                      </p:cBhvr>
                                      <p:to x="100000" y="90000"/>
                                    </p:animScale>
                                    <p:animScale>
                                      <p:cBhvr>
                                        <p:cTn id="22" dur="166" decel="50000">
                                          <p:stCondLst>
                                            <p:cond delay="1668"/>
                                          </p:stCondLst>
                                        </p:cTn>
                                        <p:tgtEl>
                                          <p:spTgt spid="4098"/>
                                        </p:tgtEl>
                                      </p:cBhvr>
                                      <p:to x="100000" y="100000"/>
                                    </p:animScale>
                                    <p:animScale>
                                      <p:cBhvr>
                                        <p:cTn id="23" dur="26">
                                          <p:stCondLst>
                                            <p:cond delay="1808"/>
                                          </p:stCondLst>
                                        </p:cTn>
                                        <p:tgtEl>
                                          <p:spTgt spid="4098"/>
                                        </p:tgtEl>
                                      </p:cBhvr>
                                      <p:to x="100000" y="95000"/>
                                    </p:animScale>
                                    <p:animScale>
                                      <p:cBhvr>
                                        <p:cTn id="24" dur="166" decel="50000">
                                          <p:stCondLst>
                                            <p:cond delay="1834"/>
                                          </p:stCondLst>
                                        </p:cTn>
                                        <p:tgtEl>
                                          <p:spTgt spid="4098"/>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2000"/>
                                        <p:tgtEl>
                                          <p:spTgt spid="5"/>
                                        </p:tgtEl>
                                      </p:cBhvr>
                                    </p:animEffect>
                                    <p:anim calcmode="lin" valueType="num">
                                      <p:cBhvr>
                                        <p:cTn id="30" dur="2000" fill="hold"/>
                                        <p:tgtEl>
                                          <p:spTgt spid="5"/>
                                        </p:tgtEl>
                                        <p:attrNameLst>
                                          <p:attrName>ppt_w</p:attrName>
                                        </p:attrNameLst>
                                      </p:cBhvr>
                                      <p:tavLst>
                                        <p:tav tm="0" fmla="#ppt_w*sin(2.5*pi*$)">
                                          <p:val>
                                            <p:fltVal val="0"/>
                                          </p:val>
                                        </p:tav>
                                        <p:tav tm="100000">
                                          <p:val>
                                            <p:fltVal val="1"/>
                                          </p:val>
                                        </p:tav>
                                      </p:tavLst>
                                    </p:anim>
                                    <p:anim calcmode="lin" valueType="num">
                                      <p:cBhvr>
                                        <p:cTn id="31"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TM02900688[[fn=Faceta]]</Template>
  <TotalTime>66</TotalTime>
  <Words>217</Words>
  <Application>Microsoft Office PowerPoint</Application>
  <PresentationFormat>Panorámica</PresentationFormat>
  <Paragraphs>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Trebuchet MS</vt:lpstr>
      <vt:lpstr>Wingdings 3</vt:lpstr>
      <vt:lpstr>Faceta</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SHRYLY</dc:creator>
  <cp:lastModifiedBy>SHRYLY</cp:lastModifiedBy>
  <cp:revision>12</cp:revision>
  <dcterms:created xsi:type="dcterms:W3CDTF">2020-04-19T22:59:11Z</dcterms:created>
  <dcterms:modified xsi:type="dcterms:W3CDTF">2020-04-20T15:25:48Z</dcterms:modified>
</cp:coreProperties>
</file>