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sldIdLst>
    <p:sldId id="256" r:id="rId2"/>
    <p:sldId id="257" r:id="rId3"/>
    <p:sldId id="258" r:id="rId4"/>
    <p:sldId id="260" r:id="rId5"/>
    <p:sldId id="261" r:id="rId6"/>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544" autoAdjust="0"/>
    <p:restoredTop sz="94660"/>
  </p:normalViewPr>
  <p:slideViewPr>
    <p:cSldViewPr snapToGrid="0">
      <p:cViewPr varScale="1">
        <p:scale>
          <a:sx n="74" d="100"/>
          <a:sy n="74" d="100"/>
        </p:scale>
        <p:origin x="51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262BAEAB-E48D-41B3-BA4A-34FE8AE13D26}" type="datetimeFigureOut">
              <a:rPr lang="es-CO" smtClean="0"/>
              <a:t>20/04/2020</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3D1C3250-A317-41FB-8BB7-04144966E694}" type="slidenum">
              <a:rPr lang="es-CO" smtClean="0"/>
              <a:t>‹Nº›</a:t>
            </a:fld>
            <a:endParaRPr lang="es-CO"/>
          </a:p>
        </p:txBody>
      </p:sp>
    </p:spTree>
    <p:extLst>
      <p:ext uri="{BB962C8B-B14F-4D97-AF65-F5344CB8AC3E}">
        <p14:creationId xmlns:p14="http://schemas.microsoft.com/office/powerpoint/2010/main" val="15906156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262BAEAB-E48D-41B3-BA4A-34FE8AE13D26}" type="datetimeFigureOut">
              <a:rPr lang="es-CO" smtClean="0"/>
              <a:t>20/04/2020</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3D1C3250-A317-41FB-8BB7-04144966E694}" type="slidenum">
              <a:rPr lang="es-CO" smtClean="0"/>
              <a:t>‹Nº›</a:t>
            </a:fld>
            <a:endParaRPr lang="es-CO"/>
          </a:p>
        </p:txBody>
      </p:sp>
    </p:spTree>
    <p:extLst>
      <p:ext uri="{BB962C8B-B14F-4D97-AF65-F5344CB8AC3E}">
        <p14:creationId xmlns:p14="http://schemas.microsoft.com/office/powerpoint/2010/main" val="17340520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262BAEAB-E48D-41B3-BA4A-34FE8AE13D26}" type="datetimeFigureOut">
              <a:rPr lang="es-CO" smtClean="0"/>
              <a:t>20/04/2020</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3D1C3250-A317-41FB-8BB7-04144966E694}" type="slidenum">
              <a:rPr lang="es-CO" smtClean="0"/>
              <a:t>‹Nº›</a:t>
            </a:fld>
            <a:endParaRPr lang="es-CO"/>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1932856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262BAEAB-E48D-41B3-BA4A-34FE8AE13D26}" type="datetimeFigureOut">
              <a:rPr lang="es-CO" smtClean="0"/>
              <a:t>20/04/2020</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3D1C3250-A317-41FB-8BB7-04144966E694}" type="slidenum">
              <a:rPr lang="es-CO" smtClean="0"/>
              <a:t>‹Nº›</a:t>
            </a:fld>
            <a:endParaRPr lang="es-CO"/>
          </a:p>
        </p:txBody>
      </p:sp>
    </p:spTree>
    <p:extLst>
      <p:ext uri="{BB962C8B-B14F-4D97-AF65-F5344CB8AC3E}">
        <p14:creationId xmlns:p14="http://schemas.microsoft.com/office/powerpoint/2010/main" val="21867588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262BAEAB-E48D-41B3-BA4A-34FE8AE13D26}" type="datetimeFigureOut">
              <a:rPr lang="es-CO" smtClean="0"/>
              <a:t>20/04/2020</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3D1C3250-A317-41FB-8BB7-04144966E694}" type="slidenum">
              <a:rPr lang="es-CO" smtClean="0"/>
              <a:t>‹Nº›</a:t>
            </a:fld>
            <a:endParaRPr lang="es-CO"/>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2707186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262BAEAB-E48D-41B3-BA4A-34FE8AE13D26}" type="datetimeFigureOut">
              <a:rPr lang="es-CO" smtClean="0"/>
              <a:t>20/04/2020</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3D1C3250-A317-41FB-8BB7-04144966E694}" type="slidenum">
              <a:rPr lang="es-CO" smtClean="0"/>
              <a:t>‹Nº›</a:t>
            </a:fld>
            <a:endParaRPr lang="es-CO"/>
          </a:p>
        </p:txBody>
      </p:sp>
    </p:spTree>
    <p:extLst>
      <p:ext uri="{BB962C8B-B14F-4D97-AF65-F5344CB8AC3E}">
        <p14:creationId xmlns:p14="http://schemas.microsoft.com/office/powerpoint/2010/main" val="32700136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262BAEAB-E48D-41B3-BA4A-34FE8AE13D26}" type="datetimeFigureOut">
              <a:rPr lang="es-CO" smtClean="0"/>
              <a:t>20/04/2020</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3D1C3250-A317-41FB-8BB7-04144966E694}" type="slidenum">
              <a:rPr lang="es-CO" smtClean="0"/>
              <a:t>‹Nº›</a:t>
            </a:fld>
            <a:endParaRPr lang="es-CO"/>
          </a:p>
        </p:txBody>
      </p:sp>
    </p:spTree>
    <p:extLst>
      <p:ext uri="{BB962C8B-B14F-4D97-AF65-F5344CB8AC3E}">
        <p14:creationId xmlns:p14="http://schemas.microsoft.com/office/powerpoint/2010/main" val="12030527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262BAEAB-E48D-41B3-BA4A-34FE8AE13D26}" type="datetimeFigureOut">
              <a:rPr lang="es-CO" smtClean="0"/>
              <a:t>20/04/2020</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3D1C3250-A317-41FB-8BB7-04144966E694}" type="slidenum">
              <a:rPr lang="es-CO" smtClean="0"/>
              <a:t>‹Nº›</a:t>
            </a:fld>
            <a:endParaRPr lang="es-CO"/>
          </a:p>
        </p:txBody>
      </p:sp>
    </p:spTree>
    <p:extLst>
      <p:ext uri="{BB962C8B-B14F-4D97-AF65-F5344CB8AC3E}">
        <p14:creationId xmlns:p14="http://schemas.microsoft.com/office/powerpoint/2010/main" val="16336099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262BAEAB-E48D-41B3-BA4A-34FE8AE13D26}" type="datetimeFigureOut">
              <a:rPr lang="es-CO" smtClean="0"/>
              <a:t>20/04/2020</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3D1C3250-A317-41FB-8BB7-04144966E694}" type="slidenum">
              <a:rPr lang="es-CO" smtClean="0"/>
              <a:t>‹Nº›</a:t>
            </a:fld>
            <a:endParaRPr lang="es-CO"/>
          </a:p>
        </p:txBody>
      </p:sp>
    </p:spTree>
    <p:extLst>
      <p:ext uri="{BB962C8B-B14F-4D97-AF65-F5344CB8AC3E}">
        <p14:creationId xmlns:p14="http://schemas.microsoft.com/office/powerpoint/2010/main" val="21565761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262BAEAB-E48D-41B3-BA4A-34FE8AE13D26}" type="datetimeFigureOut">
              <a:rPr lang="es-CO" smtClean="0"/>
              <a:t>20/04/2020</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3D1C3250-A317-41FB-8BB7-04144966E694}" type="slidenum">
              <a:rPr lang="es-CO" smtClean="0"/>
              <a:t>‹Nº›</a:t>
            </a:fld>
            <a:endParaRPr lang="es-CO"/>
          </a:p>
        </p:txBody>
      </p:sp>
    </p:spTree>
    <p:extLst>
      <p:ext uri="{BB962C8B-B14F-4D97-AF65-F5344CB8AC3E}">
        <p14:creationId xmlns:p14="http://schemas.microsoft.com/office/powerpoint/2010/main" val="19198667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262BAEAB-E48D-41B3-BA4A-34FE8AE13D26}" type="datetimeFigureOut">
              <a:rPr lang="es-CO" smtClean="0"/>
              <a:t>20/04/2020</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3D1C3250-A317-41FB-8BB7-04144966E694}" type="slidenum">
              <a:rPr lang="es-CO" smtClean="0"/>
              <a:t>‹Nº›</a:t>
            </a:fld>
            <a:endParaRPr lang="es-CO"/>
          </a:p>
        </p:txBody>
      </p:sp>
    </p:spTree>
    <p:extLst>
      <p:ext uri="{BB962C8B-B14F-4D97-AF65-F5344CB8AC3E}">
        <p14:creationId xmlns:p14="http://schemas.microsoft.com/office/powerpoint/2010/main" val="1248435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262BAEAB-E48D-41B3-BA4A-34FE8AE13D26}" type="datetimeFigureOut">
              <a:rPr lang="es-CO" smtClean="0"/>
              <a:t>20/04/2020</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3D1C3250-A317-41FB-8BB7-04144966E694}" type="slidenum">
              <a:rPr lang="es-CO" smtClean="0"/>
              <a:t>‹Nº›</a:t>
            </a:fld>
            <a:endParaRPr lang="es-CO"/>
          </a:p>
        </p:txBody>
      </p:sp>
    </p:spTree>
    <p:extLst>
      <p:ext uri="{BB962C8B-B14F-4D97-AF65-F5344CB8AC3E}">
        <p14:creationId xmlns:p14="http://schemas.microsoft.com/office/powerpoint/2010/main" val="6051564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262BAEAB-E48D-41B3-BA4A-34FE8AE13D26}" type="datetimeFigureOut">
              <a:rPr lang="es-CO" smtClean="0"/>
              <a:t>20/04/2020</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3D1C3250-A317-41FB-8BB7-04144966E694}" type="slidenum">
              <a:rPr lang="es-CO" smtClean="0"/>
              <a:t>‹Nº›</a:t>
            </a:fld>
            <a:endParaRPr lang="es-CO"/>
          </a:p>
        </p:txBody>
      </p:sp>
    </p:spTree>
    <p:extLst>
      <p:ext uri="{BB962C8B-B14F-4D97-AF65-F5344CB8AC3E}">
        <p14:creationId xmlns:p14="http://schemas.microsoft.com/office/powerpoint/2010/main" val="8224527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2BAEAB-E48D-41B3-BA4A-34FE8AE13D26}" type="datetimeFigureOut">
              <a:rPr lang="es-CO" smtClean="0"/>
              <a:t>20/04/2020</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3D1C3250-A317-41FB-8BB7-04144966E694}" type="slidenum">
              <a:rPr lang="es-CO" smtClean="0"/>
              <a:t>‹Nº›</a:t>
            </a:fld>
            <a:endParaRPr lang="es-CO"/>
          </a:p>
        </p:txBody>
      </p:sp>
    </p:spTree>
    <p:extLst>
      <p:ext uri="{BB962C8B-B14F-4D97-AF65-F5344CB8AC3E}">
        <p14:creationId xmlns:p14="http://schemas.microsoft.com/office/powerpoint/2010/main" val="38371463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262BAEAB-E48D-41B3-BA4A-34FE8AE13D26}" type="datetimeFigureOut">
              <a:rPr lang="es-CO" smtClean="0"/>
              <a:t>20/04/2020</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3D1C3250-A317-41FB-8BB7-04144966E694}" type="slidenum">
              <a:rPr lang="es-CO" smtClean="0"/>
              <a:t>‹Nº›</a:t>
            </a:fld>
            <a:endParaRPr lang="es-CO"/>
          </a:p>
        </p:txBody>
      </p:sp>
    </p:spTree>
    <p:extLst>
      <p:ext uri="{BB962C8B-B14F-4D97-AF65-F5344CB8AC3E}">
        <p14:creationId xmlns:p14="http://schemas.microsoft.com/office/powerpoint/2010/main" val="10730751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262BAEAB-E48D-41B3-BA4A-34FE8AE13D26}" type="datetimeFigureOut">
              <a:rPr lang="es-CO" smtClean="0"/>
              <a:t>20/04/2020</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3D1C3250-A317-41FB-8BB7-04144966E694}" type="slidenum">
              <a:rPr lang="es-CO" smtClean="0"/>
              <a:t>‹Nº›</a:t>
            </a:fld>
            <a:endParaRPr lang="es-CO"/>
          </a:p>
        </p:txBody>
      </p:sp>
    </p:spTree>
    <p:extLst>
      <p:ext uri="{BB962C8B-B14F-4D97-AF65-F5344CB8AC3E}">
        <p14:creationId xmlns:p14="http://schemas.microsoft.com/office/powerpoint/2010/main" val="38369547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62BAEAB-E48D-41B3-BA4A-34FE8AE13D26}" type="datetimeFigureOut">
              <a:rPr lang="es-CO" smtClean="0"/>
              <a:t>20/04/2020</a:t>
            </a:fld>
            <a:endParaRPr lang="es-CO"/>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CO"/>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D1C3250-A317-41FB-8BB7-04144966E694}" type="slidenum">
              <a:rPr lang="es-CO" smtClean="0"/>
              <a:t>‹Nº›</a:t>
            </a:fld>
            <a:endParaRPr lang="es-CO"/>
          </a:p>
        </p:txBody>
      </p:sp>
    </p:spTree>
    <p:extLst>
      <p:ext uri="{BB962C8B-B14F-4D97-AF65-F5344CB8AC3E}">
        <p14:creationId xmlns:p14="http://schemas.microsoft.com/office/powerpoint/2010/main" val="615970870"/>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gif"/></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2" descr="Excel: Concepto, Historia y Usos"/>
          <p:cNvSpPr>
            <a:spLocks noChangeAspect="1" noChangeArrowheads="1"/>
          </p:cNvSpPr>
          <p:nvPr/>
        </p:nvSpPr>
        <p:spPr bwMode="auto">
          <a:xfrm>
            <a:off x="155575" y="-144463"/>
            <a:ext cx="389284" cy="38928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O"/>
          </a:p>
        </p:txBody>
      </p:sp>
      <p:pic>
        <p:nvPicPr>
          <p:cNvPr id="2" name="Imagen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38681" y="-12879"/>
            <a:ext cx="5379075" cy="1460229"/>
          </a:xfrm>
          <a:prstGeom prst="rect">
            <a:avLst/>
          </a:prstGeom>
        </p:spPr>
      </p:pic>
      <p:pic>
        <p:nvPicPr>
          <p:cNvPr id="3" name="Imagen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063682"/>
            <a:ext cx="3438659" cy="1630634"/>
          </a:xfrm>
          <a:prstGeom prst="rect">
            <a:avLst/>
          </a:prstGeom>
        </p:spPr>
      </p:pic>
      <p:pic>
        <p:nvPicPr>
          <p:cNvPr id="6" name="Imagen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240661" y="4064294"/>
            <a:ext cx="4425647" cy="2781835"/>
          </a:xfrm>
          <a:prstGeom prst="rect">
            <a:avLst/>
          </a:prstGeom>
        </p:spPr>
      </p:pic>
      <p:sp>
        <p:nvSpPr>
          <p:cNvPr id="7" name="Rectángulo 6"/>
          <p:cNvSpPr/>
          <p:nvPr/>
        </p:nvSpPr>
        <p:spPr>
          <a:xfrm>
            <a:off x="0" y="1326523"/>
            <a:ext cx="12192000" cy="3046988"/>
          </a:xfrm>
          <a:prstGeom prst="rect">
            <a:avLst/>
          </a:prstGeom>
          <a:noFill/>
        </p:spPr>
        <p:txBody>
          <a:bodyPr wrap="square" lIns="91440" tIns="45720" rIns="91440" bIns="45720">
            <a:spAutoFit/>
          </a:bodyPr>
          <a:lstStyle/>
          <a:p>
            <a:pPr algn="ctr"/>
            <a:r>
              <a:rPr lang="es-ES" sz="9600" b="1" dirty="0" smtClean="0">
                <a:ln w="9525">
                  <a:solidFill>
                    <a:schemeClr val="bg1"/>
                  </a:solidFill>
                  <a:prstDash val="solid"/>
                </a:ln>
                <a:effectLst>
                  <a:outerShdw blurRad="12700" dist="38100" dir="2700000" algn="tl" rotWithShape="0">
                    <a:schemeClr val="bg1">
                      <a:lumMod val="50000"/>
                    </a:schemeClr>
                  </a:outerShdw>
                </a:effectLst>
              </a:rPr>
              <a:t>¿Herramientas de Excel</a:t>
            </a:r>
            <a:r>
              <a:rPr lang="es-ES" sz="9600" b="1" dirty="0" smtClean="0">
                <a:ln w="9525">
                  <a:solidFill>
                    <a:schemeClr val="bg1"/>
                  </a:solidFill>
                  <a:prstDash val="solid"/>
                </a:ln>
                <a:effectLst>
                  <a:outerShdw blurRad="12700" dist="38100" dir="2700000" algn="tl" rotWithShape="0">
                    <a:schemeClr val="bg1">
                      <a:lumMod val="50000"/>
                    </a:schemeClr>
                  </a:outerShdw>
                </a:effectLst>
              </a:rPr>
              <a:t>?</a:t>
            </a:r>
            <a:endParaRPr lang="es-ES" sz="96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Tree>
    <p:extLst>
      <p:ext uri="{BB962C8B-B14F-4D97-AF65-F5344CB8AC3E}">
        <p14:creationId xmlns:p14="http://schemas.microsoft.com/office/powerpoint/2010/main" val="2861752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ppt_x"/>
                                          </p:val>
                                        </p:tav>
                                        <p:tav tm="100000">
                                          <p:val>
                                            <p:strVal val="#ppt_x"/>
                                          </p:val>
                                        </p:tav>
                                      </p:tavLst>
                                    </p:anim>
                                    <p:anim calcmode="lin" valueType="num">
                                      <p:cBhvr additive="base">
                                        <p:cTn id="1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6" presetClass="entr" presetSubtype="0" fill="hold"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wipe(down)">
                                      <p:cBhvr>
                                        <p:cTn id="23" dur="580">
                                          <p:stCondLst>
                                            <p:cond delay="0"/>
                                          </p:stCondLst>
                                        </p:cTn>
                                        <p:tgtEl>
                                          <p:spTgt spid="6"/>
                                        </p:tgtEl>
                                      </p:cBhvr>
                                    </p:animEffect>
                                    <p:anim calcmode="lin" valueType="num">
                                      <p:cBhvr>
                                        <p:cTn id="24"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29" dur="26">
                                          <p:stCondLst>
                                            <p:cond delay="650"/>
                                          </p:stCondLst>
                                        </p:cTn>
                                        <p:tgtEl>
                                          <p:spTgt spid="6"/>
                                        </p:tgtEl>
                                      </p:cBhvr>
                                      <p:to x="100000" y="60000"/>
                                    </p:animScale>
                                    <p:animScale>
                                      <p:cBhvr>
                                        <p:cTn id="30" dur="166" decel="50000">
                                          <p:stCondLst>
                                            <p:cond delay="676"/>
                                          </p:stCondLst>
                                        </p:cTn>
                                        <p:tgtEl>
                                          <p:spTgt spid="6"/>
                                        </p:tgtEl>
                                      </p:cBhvr>
                                      <p:to x="100000" y="100000"/>
                                    </p:animScale>
                                    <p:animScale>
                                      <p:cBhvr>
                                        <p:cTn id="31" dur="26">
                                          <p:stCondLst>
                                            <p:cond delay="1312"/>
                                          </p:stCondLst>
                                        </p:cTn>
                                        <p:tgtEl>
                                          <p:spTgt spid="6"/>
                                        </p:tgtEl>
                                      </p:cBhvr>
                                      <p:to x="100000" y="80000"/>
                                    </p:animScale>
                                    <p:animScale>
                                      <p:cBhvr>
                                        <p:cTn id="32" dur="166" decel="50000">
                                          <p:stCondLst>
                                            <p:cond delay="1338"/>
                                          </p:stCondLst>
                                        </p:cTn>
                                        <p:tgtEl>
                                          <p:spTgt spid="6"/>
                                        </p:tgtEl>
                                      </p:cBhvr>
                                      <p:to x="100000" y="100000"/>
                                    </p:animScale>
                                    <p:animScale>
                                      <p:cBhvr>
                                        <p:cTn id="33" dur="26">
                                          <p:stCondLst>
                                            <p:cond delay="1642"/>
                                          </p:stCondLst>
                                        </p:cTn>
                                        <p:tgtEl>
                                          <p:spTgt spid="6"/>
                                        </p:tgtEl>
                                      </p:cBhvr>
                                      <p:to x="100000" y="90000"/>
                                    </p:animScale>
                                    <p:animScale>
                                      <p:cBhvr>
                                        <p:cTn id="34" dur="166" decel="50000">
                                          <p:stCondLst>
                                            <p:cond delay="1668"/>
                                          </p:stCondLst>
                                        </p:cTn>
                                        <p:tgtEl>
                                          <p:spTgt spid="6"/>
                                        </p:tgtEl>
                                      </p:cBhvr>
                                      <p:to x="100000" y="100000"/>
                                    </p:animScale>
                                    <p:animScale>
                                      <p:cBhvr>
                                        <p:cTn id="35" dur="26">
                                          <p:stCondLst>
                                            <p:cond delay="1808"/>
                                          </p:stCondLst>
                                        </p:cTn>
                                        <p:tgtEl>
                                          <p:spTgt spid="6"/>
                                        </p:tgtEl>
                                      </p:cBhvr>
                                      <p:to x="100000" y="95000"/>
                                    </p:animScale>
                                    <p:animScale>
                                      <p:cBhvr>
                                        <p:cTn id="36" dur="166" decel="50000">
                                          <p:stCondLst>
                                            <p:cond delay="1834"/>
                                          </p:stCondLst>
                                        </p:cTn>
                                        <p:tgtEl>
                                          <p:spTgt spid="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998248"/>
            <a:ext cx="3167086" cy="859752"/>
          </a:xfrm>
          <a:prstGeom prst="rect">
            <a:avLst/>
          </a:prstGeom>
        </p:spPr>
      </p:pic>
      <p:pic>
        <p:nvPicPr>
          <p:cNvPr id="7" name="Picture 2" descr="Informatica1: 2.2 Microsoft Office Excel 2007 sus partes y Funcion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29256" y="392539"/>
            <a:ext cx="8470812" cy="58103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57330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rot="10800000" flipH="1" flipV="1">
            <a:off x="326398" y="735130"/>
            <a:ext cx="5617202" cy="2246769"/>
          </a:xfrm>
          <a:prstGeom prst="rect">
            <a:avLst/>
          </a:prstGeom>
          <a:noFill/>
        </p:spPr>
        <p:txBody>
          <a:bodyPr wrap="square" rtlCol="0">
            <a:spAutoFit/>
          </a:bodyPr>
          <a:lstStyle/>
          <a:p>
            <a:pPr algn="just"/>
            <a:r>
              <a:rPr lang="es-ES" sz="2000" b="1"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Barra de </a:t>
            </a:r>
            <a:r>
              <a:rPr lang="es-ES" sz="2000" b="1"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titulo: </a:t>
            </a:r>
            <a:r>
              <a:rPr lang="es-CO" sz="2000" dirty="0" smtClean="0">
                <a:latin typeface="Arial" panose="020B0604020202020204" pitchFamily="34" charset="0"/>
                <a:cs typeface="Arial" panose="020B0604020202020204" pitchFamily="34" charset="0"/>
              </a:rPr>
              <a:t>Se </a:t>
            </a:r>
            <a:r>
              <a:rPr lang="es-CO" sz="2000" dirty="0">
                <a:latin typeface="Arial" panose="020B0604020202020204" pitchFamily="34" charset="0"/>
                <a:cs typeface="Arial" panose="020B0604020202020204" pitchFamily="34" charset="0"/>
              </a:rPr>
              <a:t>encuentra en la parte superior de la ventana de Excel, se llama así porque en ella aparece el nombre del libro en el que te encuentras trabajando, así aún no has guardado el libro por default su nombre será libro 1, libro2 etc. Dependiendo cuantos hayas abierto en esa sesión</a:t>
            </a:r>
            <a:endParaRPr lang="es-CO" sz="2000" dirty="0">
              <a:latin typeface="Arial" panose="020B0604020202020204" pitchFamily="34" charset="0"/>
              <a:cs typeface="Arial" panose="020B0604020202020204" pitchFamily="34" charset="0"/>
            </a:endParaRPr>
          </a:p>
        </p:txBody>
      </p:sp>
      <p:pic>
        <p:nvPicPr>
          <p:cNvPr id="5"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998248"/>
            <a:ext cx="3167086" cy="859752"/>
          </a:xfrm>
          <a:prstGeom prst="rect">
            <a:avLst/>
          </a:prstGeom>
        </p:spPr>
      </p:pic>
      <p:pic>
        <p:nvPicPr>
          <p:cNvPr id="7" name="Picture 6" descr="Curso gratis de Excel 2010. aulaClic. 1 - Introducció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43600" y="1396170"/>
            <a:ext cx="6248400" cy="1163425"/>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8" descr="https://ejerciciosxlsx.com/wp-content/uploads/2019/08/Personalizar-barra-de-acceso-rapido.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0025" y="3806455"/>
            <a:ext cx="3362325" cy="1235292"/>
          </a:xfrm>
          <a:prstGeom prst="rect">
            <a:avLst/>
          </a:prstGeom>
          <a:noFill/>
          <a:extLst>
            <a:ext uri="{909E8E84-426E-40DD-AFC4-6F175D3DCCD1}">
              <a14:hiddenFill xmlns:a14="http://schemas.microsoft.com/office/drawing/2010/main">
                <a:solidFill>
                  <a:srgbClr val="FFFFFF"/>
                </a:solidFill>
              </a14:hiddenFill>
            </a:ext>
          </a:extLst>
        </p:spPr>
      </p:pic>
      <p:sp>
        <p:nvSpPr>
          <p:cNvPr id="10" name="CuadroTexto 9"/>
          <p:cNvSpPr txBox="1"/>
          <p:nvPr/>
        </p:nvSpPr>
        <p:spPr>
          <a:xfrm rot="10800000" flipH="1" flipV="1">
            <a:off x="5372769" y="3300716"/>
            <a:ext cx="5617202" cy="2246769"/>
          </a:xfrm>
          <a:prstGeom prst="rect">
            <a:avLst/>
          </a:prstGeom>
          <a:noFill/>
        </p:spPr>
        <p:txBody>
          <a:bodyPr wrap="square" rtlCol="0">
            <a:spAutoFit/>
          </a:bodyPr>
          <a:lstStyle/>
          <a:p>
            <a:pPr algn="just"/>
            <a:r>
              <a:rPr lang="es-ES" sz="2000" b="1"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Barra de acceso </a:t>
            </a:r>
            <a:r>
              <a:rPr lang="es-ES" sz="2000" b="1"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rápido: </a:t>
            </a:r>
            <a:r>
              <a:rPr lang="es-CO" sz="2000" dirty="0" smtClean="0">
                <a:latin typeface="Arial" panose="020B0604020202020204" pitchFamily="34" charset="0"/>
                <a:cs typeface="Arial" panose="020B0604020202020204" pitchFamily="34" charset="0"/>
              </a:rPr>
              <a:t>Esta </a:t>
            </a:r>
            <a:r>
              <a:rPr lang="es-CO" sz="2000" dirty="0">
                <a:latin typeface="Arial" panose="020B0604020202020204" pitchFamily="34" charset="0"/>
                <a:cs typeface="Arial" panose="020B0604020202020204" pitchFamily="34" charset="0"/>
              </a:rPr>
              <a:t>en la parte superior izquierda de la ventana de Excel y en ella encontrará herramientas de uso frecuente en Excel. La intención de esta barra es que ella coloques herramientas que sueles usar frecuentemente, de tal manera que las tenga siempre en la mano.</a:t>
            </a:r>
            <a:endParaRPr lang="es-CO"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00211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ppt_w</p:attrName>
                                        </p:attrNameLst>
                                      </p:cBhvr>
                                      <p:tavLst>
                                        <p:tav tm="0" fmla="#ppt_w*sin(2.5*pi*$)">
                                          <p:val>
                                            <p:fltVal val="0"/>
                                          </p:val>
                                        </p:tav>
                                        <p:tav tm="100000">
                                          <p:val>
                                            <p:fltVal val="1"/>
                                          </p:val>
                                        </p:tav>
                                      </p:tavLst>
                                    </p:anim>
                                    <p:anim calcmode="lin" valueType="num">
                                      <p:cBhvr>
                                        <p:cTn id="9"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2000"/>
                                        <p:tgtEl>
                                          <p:spTgt spid="10"/>
                                        </p:tgtEl>
                                      </p:cBhvr>
                                    </p:animEffect>
                                    <p:anim calcmode="lin" valueType="num">
                                      <p:cBhvr>
                                        <p:cTn id="15" dur="2000" fill="hold"/>
                                        <p:tgtEl>
                                          <p:spTgt spid="10"/>
                                        </p:tgtEl>
                                        <p:attrNameLst>
                                          <p:attrName>ppt_w</p:attrName>
                                        </p:attrNameLst>
                                      </p:cBhvr>
                                      <p:tavLst>
                                        <p:tav tm="0" fmla="#ppt_w*sin(2.5*pi*$)">
                                          <p:val>
                                            <p:fltVal val="0"/>
                                          </p:val>
                                        </p:tav>
                                        <p:tav tm="100000">
                                          <p:val>
                                            <p:fltVal val="1"/>
                                          </p:val>
                                        </p:tav>
                                      </p:tavLst>
                                    </p:anim>
                                    <p:anim calcmode="lin" valueType="num">
                                      <p:cBhvr>
                                        <p:cTn id="16" dur="2000" fill="hold"/>
                                        <p:tgtEl>
                                          <p:spTgt spid="10"/>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26" presetClass="entr" presetSubtype="0" fill="hold"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wipe(down)">
                                      <p:cBhvr>
                                        <p:cTn id="21" dur="580">
                                          <p:stCondLst>
                                            <p:cond delay="0"/>
                                          </p:stCondLst>
                                        </p:cTn>
                                        <p:tgtEl>
                                          <p:spTgt spid="7"/>
                                        </p:tgtEl>
                                      </p:cBhvr>
                                    </p:animEffect>
                                    <p:anim calcmode="lin" valueType="num">
                                      <p:cBhvr>
                                        <p:cTn id="22"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23"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24"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25"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26"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27" dur="26">
                                          <p:stCondLst>
                                            <p:cond delay="650"/>
                                          </p:stCondLst>
                                        </p:cTn>
                                        <p:tgtEl>
                                          <p:spTgt spid="7"/>
                                        </p:tgtEl>
                                      </p:cBhvr>
                                      <p:to x="100000" y="60000"/>
                                    </p:animScale>
                                    <p:animScale>
                                      <p:cBhvr>
                                        <p:cTn id="28" dur="166" decel="50000">
                                          <p:stCondLst>
                                            <p:cond delay="676"/>
                                          </p:stCondLst>
                                        </p:cTn>
                                        <p:tgtEl>
                                          <p:spTgt spid="7"/>
                                        </p:tgtEl>
                                      </p:cBhvr>
                                      <p:to x="100000" y="100000"/>
                                    </p:animScale>
                                    <p:animScale>
                                      <p:cBhvr>
                                        <p:cTn id="29" dur="26">
                                          <p:stCondLst>
                                            <p:cond delay="1312"/>
                                          </p:stCondLst>
                                        </p:cTn>
                                        <p:tgtEl>
                                          <p:spTgt spid="7"/>
                                        </p:tgtEl>
                                      </p:cBhvr>
                                      <p:to x="100000" y="80000"/>
                                    </p:animScale>
                                    <p:animScale>
                                      <p:cBhvr>
                                        <p:cTn id="30" dur="166" decel="50000">
                                          <p:stCondLst>
                                            <p:cond delay="1338"/>
                                          </p:stCondLst>
                                        </p:cTn>
                                        <p:tgtEl>
                                          <p:spTgt spid="7"/>
                                        </p:tgtEl>
                                      </p:cBhvr>
                                      <p:to x="100000" y="100000"/>
                                    </p:animScale>
                                    <p:animScale>
                                      <p:cBhvr>
                                        <p:cTn id="31" dur="26">
                                          <p:stCondLst>
                                            <p:cond delay="1642"/>
                                          </p:stCondLst>
                                        </p:cTn>
                                        <p:tgtEl>
                                          <p:spTgt spid="7"/>
                                        </p:tgtEl>
                                      </p:cBhvr>
                                      <p:to x="100000" y="90000"/>
                                    </p:animScale>
                                    <p:animScale>
                                      <p:cBhvr>
                                        <p:cTn id="32" dur="166" decel="50000">
                                          <p:stCondLst>
                                            <p:cond delay="1668"/>
                                          </p:stCondLst>
                                        </p:cTn>
                                        <p:tgtEl>
                                          <p:spTgt spid="7"/>
                                        </p:tgtEl>
                                      </p:cBhvr>
                                      <p:to x="100000" y="100000"/>
                                    </p:animScale>
                                    <p:animScale>
                                      <p:cBhvr>
                                        <p:cTn id="33" dur="26">
                                          <p:stCondLst>
                                            <p:cond delay="1808"/>
                                          </p:stCondLst>
                                        </p:cTn>
                                        <p:tgtEl>
                                          <p:spTgt spid="7"/>
                                        </p:tgtEl>
                                      </p:cBhvr>
                                      <p:to x="100000" y="95000"/>
                                    </p:animScale>
                                    <p:animScale>
                                      <p:cBhvr>
                                        <p:cTn id="34" dur="166" decel="50000">
                                          <p:stCondLst>
                                            <p:cond delay="1834"/>
                                          </p:stCondLst>
                                        </p:cTn>
                                        <p:tgtEl>
                                          <p:spTgt spid="7"/>
                                        </p:tgtEl>
                                      </p:cBhvr>
                                      <p:to x="100000" y="100000"/>
                                    </p:animScale>
                                  </p:childTnLst>
                                </p:cTn>
                              </p:par>
                            </p:childTnLst>
                          </p:cTn>
                        </p:par>
                      </p:childTnLst>
                    </p:cTn>
                  </p:par>
                  <p:par>
                    <p:cTn id="35" fill="hold">
                      <p:stCondLst>
                        <p:cond delay="indefinite"/>
                      </p:stCondLst>
                      <p:childTnLst>
                        <p:par>
                          <p:cTn id="36" fill="hold">
                            <p:stCondLst>
                              <p:cond delay="0"/>
                            </p:stCondLst>
                            <p:childTnLst>
                              <p:par>
                                <p:cTn id="37" presetID="26" presetClass="entr" presetSubtype="0" fill="hold" nodeType="clickEffect">
                                  <p:stCondLst>
                                    <p:cond delay="0"/>
                                  </p:stCondLst>
                                  <p:childTnLst>
                                    <p:set>
                                      <p:cBhvr>
                                        <p:cTn id="38" dur="1" fill="hold">
                                          <p:stCondLst>
                                            <p:cond delay="0"/>
                                          </p:stCondLst>
                                        </p:cTn>
                                        <p:tgtEl>
                                          <p:spTgt spid="8"/>
                                        </p:tgtEl>
                                        <p:attrNameLst>
                                          <p:attrName>style.visibility</p:attrName>
                                        </p:attrNameLst>
                                      </p:cBhvr>
                                      <p:to>
                                        <p:strVal val="visible"/>
                                      </p:to>
                                    </p:set>
                                    <p:animEffect transition="in" filter="wipe(down)">
                                      <p:cBhvr>
                                        <p:cTn id="39" dur="580">
                                          <p:stCondLst>
                                            <p:cond delay="0"/>
                                          </p:stCondLst>
                                        </p:cTn>
                                        <p:tgtEl>
                                          <p:spTgt spid="8"/>
                                        </p:tgtEl>
                                      </p:cBhvr>
                                    </p:animEffect>
                                    <p:anim calcmode="lin" valueType="num">
                                      <p:cBhvr>
                                        <p:cTn id="40"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45" dur="26">
                                          <p:stCondLst>
                                            <p:cond delay="650"/>
                                          </p:stCondLst>
                                        </p:cTn>
                                        <p:tgtEl>
                                          <p:spTgt spid="8"/>
                                        </p:tgtEl>
                                      </p:cBhvr>
                                      <p:to x="100000" y="60000"/>
                                    </p:animScale>
                                    <p:animScale>
                                      <p:cBhvr>
                                        <p:cTn id="46" dur="166" decel="50000">
                                          <p:stCondLst>
                                            <p:cond delay="676"/>
                                          </p:stCondLst>
                                        </p:cTn>
                                        <p:tgtEl>
                                          <p:spTgt spid="8"/>
                                        </p:tgtEl>
                                      </p:cBhvr>
                                      <p:to x="100000" y="100000"/>
                                    </p:animScale>
                                    <p:animScale>
                                      <p:cBhvr>
                                        <p:cTn id="47" dur="26">
                                          <p:stCondLst>
                                            <p:cond delay="1312"/>
                                          </p:stCondLst>
                                        </p:cTn>
                                        <p:tgtEl>
                                          <p:spTgt spid="8"/>
                                        </p:tgtEl>
                                      </p:cBhvr>
                                      <p:to x="100000" y="80000"/>
                                    </p:animScale>
                                    <p:animScale>
                                      <p:cBhvr>
                                        <p:cTn id="48" dur="166" decel="50000">
                                          <p:stCondLst>
                                            <p:cond delay="1338"/>
                                          </p:stCondLst>
                                        </p:cTn>
                                        <p:tgtEl>
                                          <p:spTgt spid="8"/>
                                        </p:tgtEl>
                                      </p:cBhvr>
                                      <p:to x="100000" y="100000"/>
                                    </p:animScale>
                                    <p:animScale>
                                      <p:cBhvr>
                                        <p:cTn id="49" dur="26">
                                          <p:stCondLst>
                                            <p:cond delay="1642"/>
                                          </p:stCondLst>
                                        </p:cTn>
                                        <p:tgtEl>
                                          <p:spTgt spid="8"/>
                                        </p:tgtEl>
                                      </p:cBhvr>
                                      <p:to x="100000" y="90000"/>
                                    </p:animScale>
                                    <p:animScale>
                                      <p:cBhvr>
                                        <p:cTn id="50" dur="166" decel="50000">
                                          <p:stCondLst>
                                            <p:cond delay="1668"/>
                                          </p:stCondLst>
                                        </p:cTn>
                                        <p:tgtEl>
                                          <p:spTgt spid="8"/>
                                        </p:tgtEl>
                                      </p:cBhvr>
                                      <p:to x="100000" y="100000"/>
                                    </p:animScale>
                                    <p:animScale>
                                      <p:cBhvr>
                                        <p:cTn id="51" dur="26">
                                          <p:stCondLst>
                                            <p:cond delay="1808"/>
                                          </p:stCondLst>
                                        </p:cTn>
                                        <p:tgtEl>
                                          <p:spTgt spid="8"/>
                                        </p:tgtEl>
                                      </p:cBhvr>
                                      <p:to x="100000" y="95000"/>
                                    </p:animScale>
                                    <p:animScale>
                                      <p:cBhvr>
                                        <p:cTn id="52" dur="166" decel="50000">
                                          <p:stCondLst>
                                            <p:cond delay="1834"/>
                                          </p:stCondLst>
                                        </p:cTn>
                                        <p:tgtEl>
                                          <p:spTgt spid="8"/>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rot="10800000" flipH="1" flipV="1">
            <a:off x="6353710" y="799524"/>
            <a:ext cx="5617202" cy="2246769"/>
          </a:xfrm>
          <a:prstGeom prst="rect">
            <a:avLst/>
          </a:prstGeom>
          <a:noFill/>
        </p:spPr>
        <p:txBody>
          <a:bodyPr wrap="square" rtlCol="0">
            <a:spAutoFit/>
          </a:bodyPr>
          <a:lstStyle/>
          <a:p>
            <a:pPr algn="just"/>
            <a:r>
              <a:rPr lang="es-ES" sz="2000" b="1"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Cinta de opciones </a:t>
            </a:r>
            <a:r>
              <a:rPr lang="es-ES" sz="2000" b="1"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s-CO" sz="2000" dirty="0" smtClean="0">
                <a:latin typeface="Arial" panose="020B0604020202020204" pitchFamily="34" charset="0"/>
                <a:cs typeface="Arial" panose="020B0604020202020204" pitchFamily="34" charset="0"/>
              </a:rPr>
              <a:t>Se </a:t>
            </a:r>
            <a:r>
              <a:rPr lang="es-CO" sz="2000" dirty="0">
                <a:latin typeface="Arial" panose="020B0604020202020204" pitchFamily="34" charset="0"/>
                <a:cs typeface="Arial" panose="020B0604020202020204" pitchFamily="34" charset="0"/>
              </a:rPr>
              <a:t>encuentra en la parte superior de la ventana de Excel, se llama así porque en ella aparece el nombre del libro en el que te encuentras trabajando, así aún no has guardado el libro por default su nombre será libro 1, libro2 etc. Dependiendo cuantos hayas abierto en esa sesión</a:t>
            </a:r>
            <a:endParaRPr lang="es-CO" sz="2000" dirty="0">
              <a:latin typeface="Arial" panose="020B0604020202020204" pitchFamily="34" charset="0"/>
              <a:cs typeface="Arial" panose="020B0604020202020204" pitchFamily="34" charset="0"/>
            </a:endParaRPr>
          </a:p>
        </p:txBody>
      </p:sp>
      <p:pic>
        <p:nvPicPr>
          <p:cNvPr id="5"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998248"/>
            <a:ext cx="3167086" cy="859752"/>
          </a:xfrm>
          <a:prstGeom prst="rect">
            <a:avLst/>
          </a:prstGeom>
        </p:spPr>
      </p:pic>
      <p:sp>
        <p:nvSpPr>
          <p:cNvPr id="10" name="CuadroTexto 9"/>
          <p:cNvSpPr txBox="1"/>
          <p:nvPr/>
        </p:nvSpPr>
        <p:spPr>
          <a:xfrm rot="10800000" flipH="1" flipV="1">
            <a:off x="491676" y="3366689"/>
            <a:ext cx="5617202" cy="2246769"/>
          </a:xfrm>
          <a:prstGeom prst="rect">
            <a:avLst/>
          </a:prstGeom>
          <a:noFill/>
        </p:spPr>
        <p:txBody>
          <a:bodyPr wrap="square" rtlCol="0">
            <a:spAutoFit/>
          </a:bodyPr>
          <a:lstStyle/>
          <a:p>
            <a:pPr algn="just"/>
            <a:r>
              <a:rPr lang="es-ES" sz="2000" b="1"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Barra de formulas y sus partes</a:t>
            </a:r>
            <a:r>
              <a:rPr lang="es-ES" sz="2000" b="1"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s-CO" sz="2000" dirty="0" smtClean="0">
                <a:latin typeface="Arial" panose="020B0604020202020204" pitchFamily="34" charset="0"/>
                <a:cs typeface="Arial" panose="020B0604020202020204" pitchFamily="34" charset="0"/>
              </a:rPr>
              <a:t>La </a:t>
            </a:r>
            <a:r>
              <a:rPr lang="es-CO" sz="2000" dirty="0">
                <a:latin typeface="Arial" panose="020B0604020202020204" pitchFamily="34" charset="0"/>
                <a:cs typeface="Arial" panose="020B0604020202020204" pitchFamily="34" charset="0"/>
              </a:rPr>
              <a:t>barra de formulas se encuentra debajo de la cinta de opciones. Es una barra larga de color blanco cuya función es mostrar el contenido real de la celda activa, además de permitir modificar o eliminar dicho contenido, lo que convierte en una de las utilizadas en Excel.</a:t>
            </a:r>
            <a:endParaRPr lang="es-CO" sz="2000" dirty="0">
              <a:latin typeface="Arial" panose="020B0604020202020204" pitchFamily="34" charset="0"/>
              <a:cs typeface="Arial" panose="020B0604020202020204" pitchFamily="34" charset="0"/>
            </a:endParaRPr>
          </a:p>
        </p:txBody>
      </p:sp>
      <p:pic>
        <p:nvPicPr>
          <p:cNvPr id="9" name="Picture 2" descr="https://ejerciciosxlsx.com/wp-content/uploads/2019/08/opciones-de-presentacion-de-la-cinta-de-opciones.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4251" y="1176994"/>
            <a:ext cx="4972050" cy="1094708"/>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4" descr="https://ejerciciosxlsx.com/wp-content/uploads/2019/08/partes-de-la-barra-de-formulas.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43862" y="3871747"/>
            <a:ext cx="5617202" cy="11755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0947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ppt_w</p:attrName>
                                        </p:attrNameLst>
                                      </p:cBhvr>
                                      <p:tavLst>
                                        <p:tav tm="0" fmla="#ppt_w*sin(2.5*pi*$)">
                                          <p:val>
                                            <p:fltVal val="0"/>
                                          </p:val>
                                        </p:tav>
                                        <p:tav tm="100000">
                                          <p:val>
                                            <p:fltVal val="1"/>
                                          </p:val>
                                        </p:tav>
                                      </p:tavLst>
                                    </p:anim>
                                    <p:anim calcmode="lin" valueType="num">
                                      <p:cBhvr>
                                        <p:cTn id="9"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2000"/>
                                        <p:tgtEl>
                                          <p:spTgt spid="10"/>
                                        </p:tgtEl>
                                      </p:cBhvr>
                                    </p:animEffect>
                                    <p:anim calcmode="lin" valueType="num">
                                      <p:cBhvr>
                                        <p:cTn id="15" dur="2000" fill="hold"/>
                                        <p:tgtEl>
                                          <p:spTgt spid="10"/>
                                        </p:tgtEl>
                                        <p:attrNameLst>
                                          <p:attrName>ppt_w</p:attrName>
                                        </p:attrNameLst>
                                      </p:cBhvr>
                                      <p:tavLst>
                                        <p:tav tm="0" fmla="#ppt_w*sin(2.5*pi*$)">
                                          <p:val>
                                            <p:fltVal val="0"/>
                                          </p:val>
                                        </p:tav>
                                        <p:tav tm="100000">
                                          <p:val>
                                            <p:fltVal val="1"/>
                                          </p:val>
                                        </p:tav>
                                      </p:tavLst>
                                    </p:anim>
                                    <p:anim calcmode="lin" valueType="num">
                                      <p:cBhvr>
                                        <p:cTn id="16" dur="2000" fill="hold"/>
                                        <p:tgtEl>
                                          <p:spTgt spid="10"/>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26" presetClass="entr" presetSubtype="0" fill="hold" nodeType="click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wipe(down)">
                                      <p:cBhvr>
                                        <p:cTn id="21" dur="580">
                                          <p:stCondLst>
                                            <p:cond delay="0"/>
                                          </p:stCondLst>
                                        </p:cTn>
                                        <p:tgtEl>
                                          <p:spTgt spid="9"/>
                                        </p:tgtEl>
                                      </p:cBhvr>
                                    </p:animEffect>
                                    <p:anim calcmode="lin" valueType="num">
                                      <p:cBhvr>
                                        <p:cTn id="22"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23"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24"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25"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26"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27" dur="26">
                                          <p:stCondLst>
                                            <p:cond delay="650"/>
                                          </p:stCondLst>
                                        </p:cTn>
                                        <p:tgtEl>
                                          <p:spTgt spid="9"/>
                                        </p:tgtEl>
                                      </p:cBhvr>
                                      <p:to x="100000" y="60000"/>
                                    </p:animScale>
                                    <p:animScale>
                                      <p:cBhvr>
                                        <p:cTn id="28" dur="166" decel="50000">
                                          <p:stCondLst>
                                            <p:cond delay="676"/>
                                          </p:stCondLst>
                                        </p:cTn>
                                        <p:tgtEl>
                                          <p:spTgt spid="9"/>
                                        </p:tgtEl>
                                      </p:cBhvr>
                                      <p:to x="100000" y="100000"/>
                                    </p:animScale>
                                    <p:animScale>
                                      <p:cBhvr>
                                        <p:cTn id="29" dur="26">
                                          <p:stCondLst>
                                            <p:cond delay="1312"/>
                                          </p:stCondLst>
                                        </p:cTn>
                                        <p:tgtEl>
                                          <p:spTgt spid="9"/>
                                        </p:tgtEl>
                                      </p:cBhvr>
                                      <p:to x="100000" y="80000"/>
                                    </p:animScale>
                                    <p:animScale>
                                      <p:cBhvr>
                                        <p:cTn id="30" dur="166" decel="50000">
                                          <p:stCondLst>
                                            <p:cond delay="1338"/>
                                          </p:stCondLst>
                                        </p:cTn>
                                        <p:tgtEl>
                                          <p:spTgt spid="9"/>
                                        </p:tgtEl>
                                      </p:cBhvr>
                                      <p:to x="100000" y="100000"/>
                                    </p:animScale>
                                    <p:animScale>
                                      <p:cBhvr>
                                        <p:cTn id="31" dur="26">
                                          <p:stCondLst>
                                            <p:cond delay="1642"/>
                                          </p:stCondLst>
                                        </p:cTn>
                                        <p:tgtEl>
                                          <p:spTgt spid="9"/>
                                        </p:tgtEl>
                                      </p:cBhvr>
                                      <p:to x="100000" y="90000"/>
                                    </p:animScale>
                                    <p:animScale>
                                      <p:cBhvr>
                                        <p:cTn id="32" dur="166" decel="50000">
                                          <p:stCondLst>
                                            <p:cond delay="1668"/>
                                          </p:stCondLst>
                                        </p:cTn>
                                        <p:tgtEl>
                                          <p:spTgt spid="9"/>
                                        </p:tgtEl>
                                      </p:cBhvr>
                                      <p:to x="100000" y="100000"/>
                                    </p:animScale>
                                    <p:animScale>
                                      <p:cBhvr>
                                        <p:cTn id="33" dur="26">
                                          <p:stCondLst>
                                            <p:cond delay="1808"/>
                                          </p:stCondLst>
                                        </p:cTn>
                                        <p:tgtEl>
                                          <p:spTgt spid="9"/>
                                        </p:tgtEl>
                                      </p:cBhvr>
                                      <p:to x="100000" y="95000"/>
                                    </p:animScale>
                                    <p:animScale>
                                      <p:cBhvr>
                                        <p:cTn id="34" dur="166" decel="50000">
                                          <p:stCondLst>
                                            <p:cond delay="1834"/>
                                          </p:stCondLst>
                                        </p:cTn>
                                        <p:tgtEl>
                                          <p:spTgt spid="9"/>
                                        </p:tgtEl>
                                      </p:cBhvr>
                                      <p:to x="100000" y="100000"/>
                                    </p:animScale>
                                  </p:childTnLst>
                                </p:cTn>
                              </p:par>
                            </p:childTnLst>
                          </p:cTn>
                        </p:par>
                      </p:childTnLst>
                    </p:cTn>
                  </p:par>
                  <p:par>
                    <p:cTn id="35" fill="hold">
                      <p:stCondLst>
                        <p:cond delay="indefinite"/>
                      </p:stCondLst>
                      <p:childTnLst>
                        <p:par>
                          <p:cTn id="36" fill="hold">
                            <p:stCondLst>
                              <p:cond delay="0"/>
                            </p:stCondLst>
                            <p:childTnLst>
                              <p:par>
                                <p:cTn id="37" presetID="26" presetClass="entr" presetSubtype="0" fill="hold" nodeType="clickEffect">
                                  <p:stCondLst>
                                    <p:cond delay="0"/>
                                  </p:stCondLst>
                                  <p:childTnLst>
                                    <p:set>
                                      <p:cBhvr>
                                        <p:cTn id="38" dur="1" fill="hold">
                                          <p:stCondLst>
                                            <p:cond delay="0"/>
                                          </p:stCondLst>
                                        </p:cTn>
                                        <p:tgtEl>
                                          <p:spTgt spid="11"/>
                                        </p:tgtEl>
                                        <p:attrNameLst>
                                          <p:attrName>style.visibility</p:attrName>
                                        </p:attrNameLst>
                                      </p:cBhvr>
                                      <p:to>
                                        <p:strVal val="visible"/>
                                      </p:to>
                                    </p:set>
                                    <p:animEffect transition="in" filter="wipe(down)">
                                      <p:cBhvr>
                                        <p:cTn id="39" dur="580">
                                          <p:stCondLst>
                                            <p:cond delay="0"/>
                                          </p:stCondLst>
                                        </p:cTn>
                                        <p:tgtEl>
                                          <p:spTgt spid="11"/>
                                        </p:tgtEl>
                                      </p:cBhvr>
                                    </p:animEffect>
                                    <p:anim calcmode="lin" valueType="num">
                                      <p:cBhvr>
                                        <p:cTn id="40"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45" dur="26">
                                          <p:stCondLst>
                                            <p:cond delay="650"/>
                                          </p:stCondLst>
                                        </p:cTn>
                                        <p:tgtEl>
                                          <p:spTgt spid="11"/>
                                        </p:tgtEl>
                                      </p:cBhvr>
                                      <p:to x="100000" y="60000"/>
                                    </p:animScale>
                                    <p:animScale>
                                      <p:cBhvr>
                                        <p:cTn id="46" dur="166" decel="50000">
                                          <p:stCondLst>
                                            <p:cond delay="676"/>
                                          </p:stCondLst>
                                        </p:cTn>
                                        <p:tgtEl>
                                          <p:spTgt spid="11"/>
                                        </p:tgtEl>
                                      </p:cBhvr>
                                      <p:to x="100000" y="100000"/>
                                    </p:animScale>
                                    <p:animScale>
                                      <p:cBhvr>
                                        <p:cTn id="47" dur="26">
                                          <p:stCondLst>
                                            <p:cond delay="1312"/>
                                          </p:stCondLst>
                                        </p:cTn>
                                        <p:tgtEl>
                                          <p:spTgt spid="11"/>
                                        </p:tgtEl>
                                      </p:cBhvr>
                                      <p:to x="100000" y="80000"/>
                                    </p:animScale>
                                    <p:animScale>
                                      <p:cBhvr>
                                        <p:cTn id="48" dur="166" decel="50000">
                                          <p:stCondLst>
                                            <p:cond delay="1338"/>
                                          </p:stCondLst>
                                        </p:cTn>
                                        <p:tgtEl>
                                          <p:spTgt spid="11"/>
                                        </p:tgtEl>
                                      </p:cBhvr>
                                      <p:to x="100000" y="100000"/>
                                    </p:animScale>
                                    <p:animScale>
                                      <p:cBhvr>
                                        <p:cTn id="49" dur="26">
                                          <p:stCondLst>
                                            <p:cond delay="1642"/>
                                          </p:stCondLst>
                                        </p:cTn>
                                        <p:tgtEl>
                                          <p:spTgt spid="11"/>
                                        </p:tgtEl>
                                      </p:cBhvr>
                                      <p:to x="100000" y="90000"/>
                                    </p:animScale>
                                    <p:animScale>
                                      <p:cBhvr>
                                        <p:cTn id="50" dur="166" decel="50000">
                                          <p:stCondLst>
                                            <p:cond delay="1668"/>
                                          </p:stCondLst>
                                        </p:cTn>
                                        <p:tgtEl>
                                          <p:spTgt spid="11"/>
                                        </p:tgtEl>
                                      </p:cBhvr>
                                      <p:to x="100000" y="100000"/>
                                    </p:animScale>
                                    <p:animScale>
                                      <p:cBhvr>
                                        <p:cTn id="51" dur="26">
                                          <p:stCondLst>
                                            <p:cond delay="1808"/>
                                          </p:stCondLst>
                                        </p:cTn>
                                        <p:tgtEl>
                                          <p:spTgt spid="11"/>
                                        </p:tgtEl>
                                      </p:cBhvr>
                                      <p:to x="100000" y="95000"/>
                                    </p:animScale>
                                    <p:animScale>
                                      <p:cBhvr>
                                        <p:cTn id="52" dur="166" decel="50000">
                                          <p:stCondLst>
                                            <p:cond delay="1834"/>
                                          </p:stCondLst>
                                        </p:cTn>
                                        <p:tgtEl>
                                          <p:spTgt spid="11"/>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rot="10800000" flipH="1" flipV="1">
            <a:off x="326398" y="273465"/>
            <a:ext cx="5617202" cy="3170099"/>
          </a:xfrm>
          <a:prstGeom prst="rect">
            <a:avLst/>
          </a:prstGeom>
          <a:noFill/>
        </p:spPr>
        <p:txBody>
          <a:bodyPr wrap="square" rtlCol="0">
            <a:spAutoFit/>
          </a:bodyPr>
          <a:lstStyle/>
          <a:p>
            <a:pPr algn="just"/>
            <a:r>
              <a:rPr lang="es-ES" sz="2000" b="1"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Barra de etiquetas de Excel y sus partes</a:t>
            </a:r>
            <a:r>
              <a:rPr lang="es-ES" sz="2000" b="1"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s-CO" sz="2000" dirty="0" smtClean="0">
                <a:latin typeface="Arial" panose="020B0604020202020204" pitchFamily="34" charset="0"/>
                <a:cs typeface="Arial" panose="020B0604020202020204" pitchFamily="34" charset="0"/>
              </a:rPr>
              <a:t>Es </a:t>
            </a:r>
            <a:r>
              <a:rPr lang="es-CO" sz="2000" dirty="0">
                <a:latin typeface="Arial" panose="020B0604020202020204" pitchFamily="34" charset="0"/>
                <a:cs typeface="Arial" panose="020B0604020202020204" pitchFamily="34" charset="0"/>
              </a:rPr>
              <a:t>una de las barras que se encuentran en la parte inferior de la ventana de Excel, en ella encontraran las etiquetas que contiene el libro de Excel. Cuando son demasiadas etiquetas no las podemos ver todas al mismo tiempo por lo que se activan los botones de desplazamiento de etiquetas que son dos botones que se encuentran en el extremo izquierdo de esta barra. </a:t>
            </a:r>
            <a:endParaRPr lang="es-CO" sz="2000" dirty="0">
              <a:latin typeface="Arial" panose="020B0604020202020204" pitchFamily="34" charset="0"/>
              <a:cs typeface="Arial" panose="020B0604020202020204" pitchFamily="34" charset="0"/>
            </a:endParaRPr>
          </a:p>
        </p:txBody>
      </p:sp>
      <p:pic>
        <p:nvPicPr>
          <p:cNvPr id="5"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998248"/>
            <a:ext cx="3167086" cy="859752"/>
          </a:xfrm>
          <a:prstGeom prst="rect">
            <a:avLst/>
          </a:prstGeom>
        </p:spPr>
      </p:pic>
      <p:sp>
        <p:nvSpPr>
          <p:cNvPr id="10" name="CuadroTexto 9"/>
          <p:cNvSpPr txBox="1"/>
          <p:nvPr/>
        </p:nvSpPr>
        <p:spPr>
          <a:xfrm rot="10800000" flipH="1" flipV="1">
            <a:off x="5372769" y="3146829"/>
            <a:ext cx="5617202" cy="2554545"/>
          </a:xfrm>
          <a:prstGeom prst="rect">
            <a:avLst/>
          </a:prstGeom>
          <a:noFill/>
        </p:spPr>
        <p:txBody>
          <a:bodyPr wrap="square" rtlCol="0">
            <a:spAutoFit/>
          </a:bodyPr>
          <a:lstStyle/>
          <a:p>
            <a:pPr algn="just"/>
            <a:r>
              <a:rPr lang="es-ES" sz="2000" b="1"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Barra de estado en Excel y sus partes</a:t>
            </a:r>
            <a:r>
              <a:rPr lang="es-ES" sz="2000" b="1"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s-CO" sz="2000" dirty="0" smtClean="0">
                <a:latin typeface="Arial" panose="020B0604020202020204" pitchFamily="34" charset="0"/>
                <a:cs typeface="Arial" panose="020B0604020202020204" pitchFamily="34" charset="0"/>
              </a:rPr>
              <a:t>A </a:t>
            </a:r>
            <a:r>
              <a:rPr lang="es-CO" sz="2000" dirty="0">
                <a:latin typeface="Arial" panose="020B0604020202020204" pitchFamily="34" charset="0"/>
                <a:cs typeface="Arial" panose="020B0604020202020204" pitchFamily="34" charset="0"/>
              </a:rPr>
              <a:t>la izquierda encontramos primero el modo celda por eso normalmente vemos la palabra listo en ese lugar, pero dependiendo lo que estamos haciendo puede cambiar por la palabra modificar o introducir entre otras. Junto a esto vamos a encontrar también un botón que nos indican si se esta grabando una macro o no.</a:t>
            </a:r>
            <a:endParaRPr lang="es-CO" sz="2000" dirty="0">
              <a:latin typeface="Arial" panose="020B0604020202020204" pitchFamily="34" charset="0"/>
              <a:cs typeface="Arial" panose="020B0604020202020204" pitchFamily="34" charset="0"/>
            </a:endParaRPr>
          </a:p>
        </p:txBody>
      </p:sp>
      <p:pic>
        <p:nvPicPr>
          <p:cNvPr id="9" name="Picture 2" descr="https://ejerciciosxlsx.com/wp-content/uploads/2019/08/Partes-de-la-barra-d-etiquetas.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88198" y="749770"/>
            <a:ext cx="3811114" cy="1349486"/>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4" descr="https://ejerciciosxlsx.com/wp-content/uploads/2019/08/partes-de-la-barra-de-estado.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4047" y="3751182"/>
            <a:ext cx="4048125" cy="17855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61175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ppt_w</p:attrName>
                                        </p:attrNameLst>
                                      </p:cBhvr>
                                      <p:tavLst>
                                        <p:tav tm="0" fmla="#ppt_w*sin(2.5*pi*$)">
                                          <p:val>
                                            <p:fltVal val="0"/>
                                          </p:val>
                                        </p:tav>
                                        <p:tav tm="100000">
                                          <p:val>
                                            <p:fltVal val="1"/>
                                          </p:val>
                                        </p:tav>
                                      </p:tavLst>
                                    </p:anim>
                                    <p:anim calcmode="lin" valueType="num">
                                      <p:cBhvr>
                                        <p:cTn id="9"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2000"/>
                                        <p:tgtEl>
                                          <p:spTgt spid="10"/>
                                        </p:tgtEl>
                                      </p:cBhvr>
                                    </p:animEffect>
                                    <p:anim calcmode="lin" valueType="num">
                                      <p:cBhvr>
                                        <p:cTn id="15" dur="2000" fill="hold"/>
                                        <p:tgtEl>
                                          <p:spTgt spid="10"/>
                                        </p:tgtEl>
                                        <p:attrNameLst>
                                          <p:attrName>ppt_w</p:attrName>
                                        </p:attrNameLst>
                                      </p:cBhvr>
                                      <p:tavLst>
                                        <p:tav tm="0" fmla="#ppt_w*sin(2.5*pi*$)">
                                          <p:val>
                                            <p:fltVal val="0"/>
                                          </p:val>
                                        </p:tav>
                                        <p:tav tm="100000">
                                          <p:val>
                                            <p:fltVal val="1"/>
                                          </p:val>
                                        </p:tav>
                                      </p:tavLst>
                                    </p:anim>
                                    <p:anim calcmode="lin" valueType="num">
                                      <p:cBhvr>
                                        <p:cTn id="16" dur="2000" fill="hold"/>
                                        <p:tgtEl>
                                          <p:spTgt spid="10"/>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26" presetClass="entr" presetSubtype="0" fill="hold" nodeType="click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wipe(down)">
                                      <p:cBhvr>
                                        <p:cTn id="21" dur="580">
                                          <p:stCondLst>
                                            <p:cond delay="0"/>
                                          </p:stCondLst>
                                        </p:cTn>
                                        <p:tgtEl>
                                          <p:spTgt spid="11"/>
                                        </p:tgtEl>
                                      </p:cBhvr>
                                    </p:animEffect>
                                    <p:anim calcmode="lin" valueType="num">
                                      <p:cBhvr>
                                        <p:cTn id="22"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23"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24"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25"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26"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27" dur="26">
                                          <p:stCondLst>
                                            <p:cond delay="650"/>
                                          </p:stCondLst>
                                        </p:cTn>
                                        <p:tgtEl>
                                          <p:spTgt spid="11"/>
                                        </p:tgtEl>
                                      </p:cBhvr>
                                      <p:to x="100000" y="60000"/>
                                    </p:animScale>
                                    <p:animScale>
                                      <p:cBhvr>
                                        <p:cTn id="28" dur="166" decel="50000">
                                          <p:stCondLst>
                                            <p:cond delay="676"/>
                                          </p:stCondLst>
                                        </p:cTn>
                                        <p:tgtEl>
                                          <p:spTgt spid="11"/>
                                        </p:tgtEl>
                                      </p:cBhvr>
                                      <p:to x="100000" y="100000"/>
                                    </p:animScale>
                                    <p:animScale>
                                      <p:cBhvr>
                                        <p:cTn id="29" dur="26">
                                          <p:stCondLst>
                                            <p:cond delay="1312"/>
                                          </p:stCondLst>
                                        </p:cTn>
                                        <p:tgtEl>
                                          <p:spTgt spid="11"/>
                                        </p:tgtEl>
                                      </p:cBhvr>
                                      <p:to x="100000" y="80000"/>
                                    </p:animScale>
                                    <p:animScale>
                                      <p:cBhvr>
                                        <p:cTn id="30" dur="166" decel="50000">
                                          <p:stCondLst>
                                            <p:cond delay="1338"/>
                                          </p:stCondLst>
                                        </p:cTn>
                                        <p:tgtEl>
                                          <p:spTgt spid="11"/>
                                        </p:tgtEl>
                                      </p:cBhvr>
                                      <p:to x="100000" y="100000"/>
                                    </p:animScale>
                                    <p:animScale>
                                      <p:cBhvr>
                                        <p:cTn id="31" dur="26">
                                          <p:stCondLst>
                                            <p:cond delay="1642"/>
                                          </p:stCondLst>
                                        </p:cTn>
                                        <p:tgtEl>
                                          <p:spTgt spid="11"/>
                                        </p:tgtEl>
                                      </p:cBhvr>
                                      <p:to x="100000" y="90000"/>
                                    </p:animScale>
                                    <p:animScale>
                                      <p:cBhvr>
                                        <p:cTn id="32" dur="166" decel="50000">
                                          <p:stCondLst>
                                            <p:cond delay="1668"/>
                                          </p:stCondLst>
                                        </p:cTn>
                                        <p:tgtEl>
                                          <p:spTgt spid="11"/>
                                        </p:tgtEl>
                                      </p:cBhvr>
                                      <p:to x="100000" y="100000"/>
                                    </p:animScale>
                                    <p:animScale>
                                      <p:cBhvr>
                                        <p:cTn id="33" dur="26">
                                          <p:stCondLst>
                                            <p:cond delay="1808"/>
                                          </p:stCondLst>
                                        </p:cTn>
                                        <p:tgtEl>
                                          <p:spTgt spid="11"/>
                                        </p:tgtEl>
                                      </p:cBhvr>
                                      <p:to x="100000" y="95000"/>
                                    </p:animScale>
                                    <p:animScale>
                                      <p:cBhvr>
                                        <p:cTn id="34" dur="166" decel="50000">
                                          <p:stCondLst>
                                            <p:cond delay="1834"/>
                                          </p:stCondLst>
                                        </p:cTn>
                                        <p:tgtEl>
                                          <p:spTgt spid="11"/>
                                        </p:tgtEl>
                                      </p:cBhvr>
                                      <p:to x="100000" y="100000"/>
                                    </p:animScale>
                                  </p:childTnLst>
                                </p:cTn>
                              </p:par>
                            </p:childTnLst>
                          </p:cTn>
                        </p:par>
                      </p:childTnLst>
                    </p:cTn>
                  </p:par>
                  <p:par>
                    <p:cTn id="35" fill="hold">
                      <p:stCondLst>
                        <p:cond delay="indefinite"/>
                      </p:stCondLst>
                      <p:childTnLst>
                        <p:par>
                          <p:cTn id="36" fill="hold">
                            <p:stCondLst>
                              <p:cond delay="0"/>
                            </p:stCondLst>
                            <p:childTnLst>
                              <p:par>
                                <p:cTn id="37" presetID="26" presetClass="entr" presetSubtype="0" fill="hold" nodeType="clickEffect">
                                  <p:stCondLst>
                                    <p:cond delay="0"/>
                                  </p:stCondLst>
                                  <p:childTnLst>
                                    <p:set>
                                      <p:cBhvr>
                                        <p:cTn id="38" dur="1" fill="hold">
                                          <p:stCondLst>
                                            <p:cond delay="0"/>
                                          </p:stCondLst>
                                        </p:cTn>
                                        <p:tgtEl>
                                          <p:spTgt spid="9"/>
                                        </p:tgtEl>
                                        <p:attrNameLst>
                                          <p:attrName>style.visibility</p:attrName>
                                        </p:attrNameLst>
                                      </p:cBhvr>
                                      <p:to>
                                        <p:strVal val="visible"/>
                                      </p:to>
                                    </p:set>
                                    <p:animEffect transition="in" filter="wipe(down)">
                                      <p:cBhvr>
                                        <p:cTn id="39" dur="580">
                                          <p:stCondLst>
                                            <p:cond delay="0"/>
                                          </p:stCondLst>
                                        </p:cTn>
                                        <p:tgtEl>
                                          <p:spTgt spid="9"/>
                                        </p:tgtEl>
                                      </p:cBhvr>
                                    </p:animEffect>
                                    <p:anim calcmode="lin" valueType="num">
                                      <p:cBhvr>
                                        <p:cTn id="40"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45" dur="26">
                                          <p:stCondLst>
                                            <p:cond delay="650"/>
                                          </p:stCondLst>
                                        </p:cTn>
                                        <p:tgtEl>
                                          <p:spTgt spid="9"/>
                                        </p:tgtEl>
                                      </p:cBhvr>
                                      <p:to x="100000" y="60000"/>
                                    </p:animScale>
                                    <p:animScale>
                                      <p:cBhvr>
                                        <p:cTn id="46" dur="166" decel="50000">
                                          <p:stCondLst>
                                            <p:cond delay="676"/>
                                          </p:stCondLst>
                                        </p:cTn>
                                        <p:tgtEl>
                                          <p:spTgt spid="9"/>
                                        </p:tgtEl>
                                      </p:cBhvr>
                                      <p:to x="100000" y="100000"/>
                                    </p:animScale>
                                    <p:animScale>
                                      <p:cBhvr>
                                        <p:cTn id="47" dur="26">
                                          <p:stCondLst>
                                            <p:cond delay="1312"/>
                                          </p:stCondLst>
                                        </p:cTn>
                                        <p:tgtEl>
                                          <p:spTgt spid="9"/>
                                        </p:tgtEl>
                                      </p:cBhvr>
                                      <p:to x="100000" y="80000"/>
                                    </p:animScale>
                                    <p:animScale>
                                      <p:cBhvr>
                                        <p:cTn id="48" dur="166" decel="50000">
                                          <p:stCondLst>
                                            <p:cond delay="1338"/>
                                          </p:stCondLst>
                                        </p:cTn>
                                        <p:tgtEl>
                                          <p:spTgt spid="9"/>
                                        </p:tgtEl>
                                      </p:cBhvr>
                                      <p:to x="100000" y="100000"/>
                                    </p:animScale>
                                    <p:animScale>
                                      <p:cBhvr>
                                        <p:cTn id="49" dur="26">
                                          <p:stCondLst>
                                            <p:cond delay="1642"/>
                                          </p:stCondLst>
                                        </p:cTn>
                                        <p:tgtEl>
                                          <p:spTgt spid="9"/>
                                        </p:tgtEl>
                                      </p:cBhvr>
                                      <p:to x="100000" y="90000"/>
                                    </p:animScale>
                                    <p:animScale>
                                      <p:cBhvr>
                                        <p:cTn id="50" dur="166" decel="50000">
                                          <p:stCondLst>
                                            <p:cond delay="1668"/>
                                          </p:stCondLst>
                                        </p:cTn>
                                        <p:tgtEl>
                                          <p:spTgt spid="9"/>
                                        </p:tgtEl>
                                      </p:cBhvr>
                                      <p:to x="100000" y="100000"/>
                                    </p:animScale>
                                    <p:animScale>
                                      <p:cBhvr>
                                        <p:cTn id="51" dur="26">
                                          <p:stCondLst>
                                            <p:cond delay="1808"/>
                                          </p:stCondLst>
                                        </p:cTn>
                                        <p:tgtEl>
                                          <p:spTgt spid="9"/>
                                        </p:tgtEl>
                                      </p:cBhvr>
                                      <p:to x="100000" y="95000"/>
                                    </p:animScale>
                                    <p:animScale>
                                      <p:cBhvr>
                                        <p:cTn id="52" dur="166" decel="50000">
                                          <p:stCondLst>
                                            <p:cond delay="1834"/>
                                          </p:stCondLst>
                                        </p:cTn>
                                        <p:tgtEl>
                                          <p:spTgt spid="9"/>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0" grpId="0"/>
    </p:bldLst>
  </p:timing>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TM02900688[[fn=Faceta]]</Template>
  <TotalTime>103</TotalTime>
  <Words>378</Words>
  <Application>Microsoft Office PowerPoint</Application>
  <PresentationFormat>Panorámica</PresentationFormat>
  <Paragraphs>7</Paragraphs>
  <Slides>5</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5</vt:i4>
      </vt:variant>
    </vt:vector>
  </HeadingPairs>
  <TitlesOfParts>
    <vt:vector size="9" baseType="lpstr">
      <vt:lpstr>Arial</vt:lpstr>
      <vt:lpstr>Trebuchet MS</vt:lpstr>
      <vt:lpstr>Wingdings 3</vt:lpstr>
      <vt:lpstr>Faceta</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SHRYLY</dc:creator>
  <cp:lastModifiedBy>SHRYLY</cp:lastModifiedBy>
  <cp:revision>23</cp:revision>
  <dcterms:created xsi:type="dcterms:W3CDTF">2020-04-19T22:59:11Z</dcterms:created>
  <dcterms:modified xsi:type="dcterms:W3CDTF">2020-04-20T15:38:10Z</dcterms:modified>
</cp:coreProperties>
</file>